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27"/>
  </p:handoutMasterIdLst>
  <p:sldIdLst>
    <p:sldId id="256" r:id="rId2"/>
    <p:sldId id="263" r:id="rId3"/>
    <p:sldId id="265" r:id="rId4"/>
    <p:sldId id="258" r:id="rId5"/>
    <p:sldId id="288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6" r:id="rId16"/>
    <p:sldId id="277" r:id="rId17"/>
    <p:sldId id="279" r:id="rId18"/>
    <p:sldId id="280" r:id="rId19"/>
    <p:sldId id="291" r:id="rId20"/>
    <p:sldId id="289" r:id="rId21"/>
    <p:sldId id="281" r:id="rId22"/>
    <p:sldId id="290" r:id="rId23"/>
    <p:sldId id="282" r:id="rId24"/>
    <p:sldId id="283" r:id="rId25"/>
    <p:sldId id="261" r:id="rId26"/>
  </p:sldIdLst>
  <p:sldSz cx="9144000" cy="6858000" type="screen4x3"/>
  <p:notesSz cx="6858000" cy="9144000"/>
  <p:embeddedFontLst>
    <p:embeddedFont>
      <p:font typeface="나눔바른펜" panose="020B0600000101010101" charset="-127"/>
      <p:regular r:id="rId28"/>
      <p:bold r:id="rId29"/>
    </p:embeddedFont>
    <p:embeddedFont>
      <p:font typeface="Abadi" panose="020B0604020104020204" pitchFamily="34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나눔바른고딕" panose="020B0603020101020101" pitchFamily="50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CA8"/>
    <a:srgbClr val="DE9B22"/>
    <a:srgbClr val="0309ED"/>
    <a:srgbClr val="303741"/>
    <a:srgbClr val="535B64"/>
    <a:srgbClr val="F8F8F6"/>
    <a:srgbClr val="E0E0D8"/>
    <a:srgbClr val="FCFBFA"/>
    <a:srgbClr val="F4F3F2"/>
    <a:srgbClr val="F4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6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63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schemeClr val="tx1"/>
                </a:solidFill>
              </a:rPr>
              <a:t>분산환경 구축 전</a:t>
            </a:r>
            <a:r>
              <a:rPr lang="en-US" altLang="ko-KR" sz="1400" b="1" dirty="0">
                <a:solidFill>
                  <a:schemeClr val="tx1"/>
                </a:solidFill>
              </a:rPr>
              <a:t>/</a:t>
            </a:r>
            <a:r>
              <a:rPr lang="ko-KR" altLang="en-US" sz="1400" b="1" dirty="0">
                <a:solidFill>
                  <a:schemeClr val="tx1"/>
                </a:solidFill>
              </a:rPr>
              <a:t>후 성능평가</a:t>
            </a:r>
            <a:endParaRPr lang="en-US" altLang="ko-KR" sz="14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Door Plate Detection</c:v>
                </c:pt>
              </c:strCache>
            </c:strRef>
          </c:tx>
          <c:spPr>
            <a:solidFill>
              <a:srgbClr val="007CA8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2"/>
                <c:pt idx="0">
                  <c:v>Edge Cloud에서 영상처리 수행</c:v>
                </c:pt>
                <c:pt idx="1">
                  <c:v>Edge - Core Cloud  분산환경 구축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15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47-4942-BAB4-C6824476446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Human Object Recognition</c:v>
                </c:pt>
              </c:strCache>
            </c:strRef>
          </c:tx>
          <c:spPr>
            <a:solidFill>
              <a:srgbClr val="DE9B2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2"/>
                <c:pt idx="0">
                  <c:v>Edge Cloud에서 영상처리 수행</c:v>
                </c:pt>
                <c:pt idx="1">
                  <c:v>Edge - Core Cloud  분산환경 구축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30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47-4942-BAB4-C682447644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97669551"/>
        <c:axId val="1897668303"/>
      </c:barChart>
      <c:catAx>
        <c:axId val="18976695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97668303"/>
        <c:crosses val="autoZero"/>
        <c:auto val="1"/>
        <c:lblAlgn val="ctr"/>
        <c:lblOffset val="100"/>
        <c:noMultiLvlLbl val="0"/>
      </c:catAx>
      <c:valAx>
        <c:axId val="1897668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>
                    <a:solidFill>
                      <a:schemeClr val="tx1"/>
                    </a:solidFill>
                  </a:rPr>
                  <a:t>초당 평균 프레임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976695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2020-12-03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svg>
</file>

<file path=ppt/media/image36.png>
</file>

<file path=ppt/media/image37.png>
</file>

<file path=ppt/media/image38.png>
</file>

<file path=ppt/media/image39.svg>
</file>

<file path=ppt/media/image4.sv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5.jpeg>
</file>

<file path=ppt/media/image6.png>
</file>

<file path=ppt/media/image7.png>
</file>

<file path=ppt/media/image8.png>
</file>

<file path=ppt/media/image9.png>
</file>

<file path=ppt/media/media10.m4a>
</file>

<file path=ppt/media/media11.m4a>
</file>

<file path=ppt/media/media16.m4a>
</file>

<file path=ppt/media/media17.MOV>
</file>

<file path=ppt/media/media18.m4a>
</file>

<file path=ppt/media/media4.m4a>
</file>

<file path=ppt/media/media5.m4a>
</file>

<file path=ppt/media/media6.m4a>
</file>

<file path=ppt/media/media7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Relationship Id="rId1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2.jpe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33.jpe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svg"/><Relationship Id="rId12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7.png"/><Relationship Id="rId11" Type="http://schemas.openxmlformats.org/officeDocument/2006/relationships/image" Target="../media/image41.png"/><Relationship Id="rId5" Type="http://schemas.openxmlformats.org/officeDocument/2006/relationships/image" Target="../media/image39.svg"/><Relationship Id="rId10" Type="http://schemas.openxmlformats.org/officeDocument/2006/relationships/image" Target="../media/image40.jpeg"/><Relationship Id="rId4" Type="http://schemas.openxmlformats.org/officeDocument/2006/relationships/image" Target="../media/image38.pn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5.m4a"/><Relationship Id="rId1" Type="http://schemas.openxmlformats.org/officeDocument/2006/relationships/audio" Target="NULL" TargetMode="External"/><Relationship Id="rId5" Type="http://schemas.openxmlformats.org/officeDocument/2006/relationships/image" Target="../media/image42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7.MOV"/><Relationship Id="rId1" Type="http://schemas.microsoft.com/office/2007/relationships/media" Target="../media/media17.MOV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C814C48A-9748-4AD7-80F7-AC562F3F35B7}"/>
              </a:ext>
            </a:extLst>
          </p:cNvPr>
          <p:cNvSpPr/>
          <p:nvPr/>
        </p:nvSpPr>
        <p:spPr>
          <a:xfrm>
            <a:off x="0" y="-30228"/>
            <a:ext cx="9144000" cy="39696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4" name="직사각형 3"/>
          <p:cNvSpPr/>
          <p:nvPr/>
        </p:nvSpPr>
        <p:spPr>
          <a:xfrm>
            <a:off x="0" y="3838969"/>
            <a:ext cx="9144000" cy="30190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7" name="TextBox 6"/>
          <p:cNvSpPr txBox="1"/>
          <p:nvPr/>
        </p:nvSpPr>
        <p:spPr>
          <a:xfrm>
            <a:off x="5223843" y="6036914"/>
            <a:ext cx="3920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컴퓨터공학과 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</a:t>
            </a:r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이재빈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algn="r"/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지도교수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:</a:t>
            </a:r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허의남 교수님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53753" y="3245499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2020 Capstone Design</a:t>
            </a:r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 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2 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4070074" y="5128591"/>
            <a:ext cx="991429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00C87D4B-8BEE-4315-8CB6-67446FBC45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0" y="93055"/>
            <a:ext cx="1400993" cy="83212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A3EB892-E645-4E8B-A937-66A2CC1A4926}"/>
              </a:ext>
            </a:extLst>
          </p:cNvPr>
          <p:cNvSpPr txBox="1"/>
          <p:nvPr/>
        </p:nvSpPr>
        <p:spPr>
          <a:xfrm>
            <a:off x="1024025" y="4677884"/>
            <a:ext cx="72592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실내  자율주행 카트에서의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Edge - Core </a:t>
            </a:r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클라우드 프로토타입 구축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0F99160-C757-425C-8461-05D726CD429A}"/>
              </a:ext>
            </a:extLst>
          </p:cNvPr>
          <p:cNvGrpSpPr/>
          <p:nvPr/>
        </p:nvGrpSpPr>
        <p:grpSpPr>
          <a:xfrm>
            <a:off x="140640" y="2680923"/>
            <a:ext cx="2977468" cy="1200329"/>
            <a:chOff x="6176216" y="2942960"/>
            <a:chExt cx="2977468" cy="120032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C7C765F-5A09-4381-83B2-786DD61E268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27DFAF18-A50E-4DFA-8933-006DA71537A3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13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2A46116B-0A95-4056-97E9-EE0AAFA38C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07452" y="60653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6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개념 설계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E4A2828-4D9A-4F1D-B821-88164535693E}"/>
              </a:ext>
            </a:extLst>
          </p:cNvPr>
          <p:cNvSpPr txBox="1"/>
          <p:nvPr/>
        </p:nvSpPr>
        <p:spPr>
          <a:xfrm>
            <a:off x="1685416" y="1488933"/>
            <a:ext cx="6052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동작 시나리오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5B61D58-5E61-49C7-89A5-F9E577800260}"/>
              </a:ext>
            </a:extLst>
          </p:cNvPr>
          <p:cNvSpPr/>
          <p:nvPr/>
        </p:nvSpPr>
        <p:spPr>
          <a:xfrm>
            <a:off x="1753429" y="1946464"/>
            <a:ext cx="1836158" cy="5723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pic>
        <p:nvPicPr>
          <p:cNvPr id="28" name="그래픽 27" descr="자동차 단색으로 채워진">
            <a:extLst>
              <a:ext uri="{FF2B5EF4-FFF2-40B4-BE49-F238E27FC236}">
                <a16:creationId xmlns:a16="http://schemas.microsoft.com/office/drawing/2014/main" id="{73FA6B6D-9C31-4893-B074-2A1735EB3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09739" y="4780157"/>
            <a:ext cx="1508961" cy="1250988"/>
          </a:xfrm>
          <a:prstGeom prst="rect">
            <a:avLst/>
          </a:prstGeom>
        </p:spPr>
      </p:pic>
      <p:pic>
        <p:nvPicPr>
          <p:cNvPr id="29" name="그래픽 28" descr="프로세서 단색으로 채워진">
            <a:extLst>
              <a:ext uri="{FF2B5EF4-FFF2-40B4-BE49-F238E27FC236}">
                <a16:creationId xmlns:a16="http://schemas.microsoft.com/office/drawing/2014/main" id="{43EB88BD-02F9-4E05-A025-74B922AF80F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08398" y="4791773"/>
            <a:ext cx="311660" cy="308977"/>
          </a:xfrm>
          <a:prstGeom prst="rect">
            <a:avLst/>
          </a:prstGeom>
        </p:spPr>
      </p:pic>
      <p:pic>
        <p:nvPicPr>
          <p:cNvPr id="30" name="그래픽 29" descr="구름 윤곽선">
            <a:extLst>
              <a:ext uri="{FF2B5EF4-FFF2-40B4-BE49-F238E27FC236}">
                <a16:creationId xmlns:a16="http://schemas.microsoft.com/office/drawing/2014/main" id="{03254F8D-5533-4C04-A3EC-FC793AB33B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63914" y="2181898"/>
            <a:ext cx="1934411" cy="160370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3A18B36-29A3-4C8C-83DA-70AFF3414C3F}"/>
              </a:ext>
            </a:extLst>
          </p:cNvPr>
          <p:cNvSpPr txBox="1"/>
          <p:nvPr/>
        </p:nvSpPr>
        <p:spPr>
          <a:xfrm>
            <a:off x="3059040" y="4791773"/>
            <a:ext cx="739783" cy="171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Edge-Cloud</a:t>
            </a:r>
            <a:endParaRPr lang="ko-KR" altLang="en-US" sz="11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07407B-7EAC-495D-AE46-FBF82EFECC72}"/>
              </a:ext>
            </a:extLst>
          </p:cNvPr>
          <p:cNvSpPr txBox="1"/>
          <p:nvPr/>
        </p:nvSpPr>
        <p:spPr>
          <a:xfrm>
            <a:off x="6814810" y="2957592"/>
            <a:ext cx="1531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Core-Cloud</a:t>
            </a:r>
            <a:endParaRPr lang="ko-KR" altLang="en-US" sz="1800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79F6D74-7326-46C4-9101-ACD016BC0BA3}"/>
              </a:ext>
            </a:extLst>
          </p:cNvPr>
          <p:cNvCxnSpPr/>
          <p:nvPr/>
        </p:nvCxnSpPr>
        <p:spPr>
          <a:xfrm flipV="1">
            <a:off x="3263892" y="3225820"/>
            <a:ext cx="3109379" cy="137284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8C82B56-222D-478E-8146-A8596E748E2F}"/>
              </a:ext>
            </a:extLst>
          </p:cNvPr>
          <p:cNvSpPr txBox="1"/>
          <p:nvPr/>
        </p:nvSpPr>
        <p:spPr>
          <a:xfrm>
            <a:off x="3668196" y="3595836"/>
            <a:ext cx="11288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Streaming Video</a:t>
            </a:r>
          </a:p>
          <a:p>
            <a:r>
              <a:rPr lang="en-US" altLang="ko-KR" sz="1100" dirty="0"/>
              <a:t>MJPG-streamer</a:t>
            </a:r>
            <a:endParaRPr lang="ko-KR" altLang="en-US" sz="1100" dirty="0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20F9953-D9AF-4E7D-9812-51763DF58A39}"/>
              </a:ext>
            </a:extLst>
          </p:cNvPr>
          <p:cNvCxnSpPr>
            <a:cxnSpLocks/>
          </p:cNvCxnSpPr>
          <p:nvPr/>
        </p:nvCxnSpPr>
        <p:spPr>
          <a:xfrm flipH="1">
            <a:off x="3354535" y="3424791"/>
            <a:ext cx="3018736" cy="134382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F7D00ED-2C46-4997-B702-EE826885396A}"/>
              </a:ext>
            </a:extLst>
          </p:cNvPr>
          <p:cNvSpPr txBox="1"/>
          <p:nvPr/>
        </p:nvSpPr>
        <p:spPr>
          <a:xfrm>
            <a:off x="4838579" y="4243662"/>
            <a:ext cx="22327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Predict Result (Driving Information)</a:t>
            </a:r>
          </a:p>
          <a:p>
            <a:r>
              <a:rPr lang="en-US" altLang="ko-KR" sz="1100" dirty="0"/>
              <a:t>     (Socket Communication)</a:t>
            </a:r>
            <a:endParaRPr lang="ko-KR" altLang="en-US" sz="1100" dirty="0"/>
          </a:p>
        </p:txBody>
      </p:sp>
      <p:pic>
        <p:nvPicPr>
          <p:cNvPr id="37" name="그래픽 36" descr="비디오 카메라 단색으로 채워진">
            <a:extLst>
              <a:ext uri="{FF2B5EF4-FFF2-40B4-BE49-F238E27FC236}">
                <a16:creationId xmlns:a16="http://schemas.microsoft.com/office/drawing/2014/main" id="{82D75EA7-A0EA-4A13-BC06-0DBFCA3E0CA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915192" y="5269625"/>
            <a:ext cx="354150" cy="293604"/>
          </a:xfrm>
          <a:prstGeom prst="rect">
            <a:avLst/>
          </a:prstGeom>
        </p:spPr>
      </p:pic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170D2091-102C-4D57-855B-5624974F98C4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4269342" y="4883403"/>
            <a:ext cx="3654590" cy="533025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664BEB9-8B93-457C-8C9E-8B1782C390BC}"/>
              </a:ext>
            </a:extLst>
          </p:cNvPr>
          <p:cNvCxnSpPr>
            <a:cxnSpLocks/>
          </p:cNvCxnSpPr>
          <p:nvPr/>
        </p:nvCxnSpPr>
        <p:spPr>
          <a:xfrm>
            <a:off x="4269342" y="5500639"/>
            <a:ext cx="3654590" cy="116362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그래픽 39" descr="남자 윤곽선">
            <a:extLst>
              <a:ext uri="{FF2B5EF4-FFF2-40B4-BE49-F238E27FC236}">
                <a16:creationId xmlns:a16="http://schemas.microsoft.com/office/drawing/2014/main" id="{ED8B3E8C-C356-4C96-8628-FFAD7D10287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63376" y="4977260"/>
            <a:ext cx="721111" cy="597829"/>
          </a:xfrm>
          <a:prstGeom prst="rect">
            <a:avLst/>
          </a:prstGeom>
        </p:spPr>
      </p:pic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F4E4EA7C-7938-42C4-AF9D-FFE20AFAF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9317373" y="57263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8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2626315" y="3357046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설계 및 개발 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10" name="그래픽 9" descr="톱날">
            <a:extLst>
              <a:ext uri="{FF2B5EF4-FFF2-40B4-BE49-F238E27FC236}">
                <a16:creationId xmlns:a16="http://schemas.microsoft.com/office/drawing/2014/main" id="{C6F9242B-962B-4FA5-AAF5-765792C132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76572" y="3260149"/>
            <a:ext cx="849743" cy="8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8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구현 환경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[HW / SW]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E4A2828-4D9A-4F1D-B821-88164535693E}"/>
              </a:ext>
            </a:extLst>
          </p:cNvPr>
          <p:cNvSpPr txBox="1"/>
          <p:nvPr/>
        </p:nvSpPr>
        <p:spPr>
          <a:xfrm>
            <a:off x="1685416" y="1488933"/>
            <a:ext cx="6052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HW 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환경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B842CE-A31A-4F39-A0DD-3434F663B684}"/>
              </a:ext>
            </a:extLst>
          </p:cNvPr>
          <p:cNvSpPr txBox="1"/>
          <p:nvPr/>
        </p:nvSpPr>
        <p:spPr>
          <a:xfrm>
            <a:off x="1685416" y="1932605"/>
            <a:ext cx="6052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라즈베리파이 </a:t>
            </a:r>
            <a:r>
              <a: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3</a:t>
            </a:r>
            <a:endParaRPr lang="en-US" altLang="ko-KR" sz="1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2219195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69" name="_x383047968">
            <a:extLst>
              <a:ext uri="{FF2B5EF4-FFF2-40B4-BE49-F238E27FC236}">
                <a16:creationId xmlns:a16="http://schemas.microsoft.com/office/drawing/2014/main" id="{74C57F6C-5B9B-47C1-A12E-9BF0ACD49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429" y="2319930"/>
            <a:ext cx="2166539" cy="140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FBD59EB-2904-4C83-BF9A-CC0AF6774F11}"/>
              </a:ext>
            </a:extLst>
          </p:cNvPr>
          <p:cNvSpPr txBox="1"/>
          <p:nvPr/>
        </p:nvSpPr>
        <p:spPr>
          <a:xfrm>
            <a:off x="3973319" y="2514346"/>
            <a:ext cx="5921022" cy="100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fontAlgn="base" latinLnBrk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1.4GHz 64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비트 쿼드 코어 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ARM Cortex-A53</a:t>
            </a:r>
          </a:p>
          <a:p>
            <a:pPr marL="0" marR="0" indent="0" fontAlgn="base" latinLnBrk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CPU Broadcom 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프로세서</a:t>
            </a:r>
            <a:endParaRPr lang="en-US" altLang="ko-KR" b="0" i="0" dirty="0">
              <a:solidFill>
                <a:srgbClr val="202124"/>
              </a:solidFill>
              <a:effectLst/>
              <a:latin typeface="Apple SD Gothic Neo"/>
            </a:endParaRP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1GB LPDDR2 SDRAM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메모리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9EE8FC-F4F1-495C-9B6B-BC169F75743A}"/>
              </a:ext>
            </a:extLst>
          </p:cNvPr>
          <p:cNvSpPr txBox="1"/>
          <p:nvPr/>
        </p:nvSpPr>
        <p:spPr>
          <a:xfrm>
            <a:off x="1685416" y="4318414"/>
            <a:ext cx="6052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SW 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환경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84D281-E8AA-482E-9CAA-E8D568C6317C}"/>
              </a:ext>
            </a:extLst>
          </p:cNvPr>
          <p:cNvSpPr txBox="1"/>
          <p:nvPr/>
        </p:nvSpPr>
        <p:spPr>
          <a:xfrm>
            <a:off x="4027769" y="5014530"/>
            <a:ext cx="5706551" cy="178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>
              <a:lnSpc>
                <a:spcPct val="115000"/>
              </a:lnSpc>
            </a:pPr>
            <a:r>
              <a:rPr lang="en-US" altLang="ko-KR" sz="2000" b="1" kern="0" spc="-110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Python3</a:t>
            </a:r>
          </a:p>
          <a:p>
            <a:pPr fontAlgn="base" latinLnBrk="0">
              <a:lnSpc>
                <a:spcPct val="115000"/>
              </a:lnSpc>
            </a:pPr>
            <a:r>
              <a:rPr lang="en-US" altLang="ko-KR" sz="2000" b="1" kern="0" spc="-110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OpenCV4.2.0 with python3</a:t>
            </a:r>
          </a:p>
          <a:p>
            <a:pPr fontAlgn="base" latinLnBrk="0">
              <a:lnSpc>
                <a:spcPct val="115000"/>
              </a:lnSpc>
            </a:pPr>
            <a:r>
              <a:rPr lang="en-US" altLang="ko-KR" sz="2000" b="1" kern="0" spc="-110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TensorFlow, </a:t>
            </a:r>
            <a:r>
              <a:rPr lang="en-US" altLang="ko-KR" sz="2000" b="1" kern="0" spc="-110" dirty="0" err="1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Keras</a:t>
            </a:r>
            <a:endParaRPr lang="en-US" altLang="ko-KR" sz="2000" b="1" kern="0" spc="-110" dirty="0"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 latinLnBrk="0">
              <a:lnSpc>
                <a:spcPct val="115000"/>
              </a:lnSpc>
            </a:pPr>
            <a:r>
              <a:rPr lang="en-US" altLang="ko-KR" sz="2000" b="1" kern="0" spc="-110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SVHN(Street View House Numbers) Data set</a:t>
            </a:r>
          </a:p>
          <a:p>
            <a:pPr marL="0" marR="0" indent="0" fontAlgn="base" latinLnBrk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kern="0" spc="0" dirty="0"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43F688-A1D0-4961-9D5A-0C1AD5FCDE7F}"/>
              </a:ext>
            </a:extLst>
          </p:cNvPr>
          <p:cNvSpPr/>
          <p:nvPr/>
        </p:nvSpPr>
        <p:spPr>
          <a:xfrm>
            <a:off x="1753429" y="1892644"/>
            <a:ext cx="2623689" cy="5677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09B293-8297-496E-B2A6-5F77C760BB7C}"/>
              </a:ext>
            </a:extLst>
          </p:cNvPr>
          <p:cNvSpPr/>
          <p:nvPr/>
        </p:nvSpPr>
        <p:spPr>
          <a:xfrm>
            <a:off x="1753429" y="4748952"/>
            <a:ext cx="2623689" cy="5677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pic>
        <p:nvPicPr>
          <p:cNvPr id="8194" name="Picture 2" descr="50+ Python 3 Tips &amp; Tricks - Towards AI — Multidisciplinary ...">
            <a:extLst>
              <a:ext uri="{FF2B5EF4-FFF2-40B4-BE49-F238E27FC236}">
                <a16:creationId xmlns:a16="http://schemas.microsoft.com/office/drawing/2014/main" id="{1A32F0D3-A07B-4819-9815-AC8FA7E73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335" y="5107020"/>
            <a:ext cx="2165984" cy="128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DBB57193-DDFD-4429-8493-6AF95765A3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89541" y="59326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58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Text Recognition Module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9EE8FC-F4F1-495C-9B6B-BC169F75743A}"/>
              </a:ext>
            </a:extLst>
          </p:cNvPr>
          <p:cNvSpPr txBox="1"/>
          <p:nvPr/>
        </p:nvSpPr>
        <p:spPr>
          <a:xfrm>
            <a:off x="1821442" y="1465676"/>
            <a:ext cx="6052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실내 명패</a:t>
            </a:r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(Door Plate) 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인지 모듈 시나리오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09B293-8297-496E-B2A6-5F77C760BB7C}"/>
              </a:ext>
            </a:extLst>
          </p:cNvPr>
          <p:cNvSpPr/>
          <p:nvPr/>
        </p:nvSpPr>
        <p:spPr>
          <a:xfrm>
            <a:off x="1821442" y="1909152"/>
            <a:ext cx="5501116" cy="75333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2BD7A42-033D-42EE-B088-FA937B20C7DC}"/>
              </a:ext>
            </a:extLst>
          </p:cNvPr>
          <p:cNvGrpSpPr/>
          <p:nvPr/>
        </p:nvGrpSpPr>
        <p:grpSpPr>
          <a:xfrm>
            <a:off x="1958239" y="2429408"/>
            <a:ext cx="7867278" cy="1208296"/>
            <a:chOff x="1807335" y="2093173"/>
            <a:chExt cx="7867278" cy="1208296"/>
          </a:xfrm>
        </p:grpSpPr>
        <p:pic>
          <p:nvPicPr>
            <p:cNvPr id="9218" name="Picture 2" descr="카메라 일러스트 ai 무료다운로드 free camera illustration - Urbanbrush">
              <a:extLst>
                <a:ext uri="{FF2B5EF4-FFF2-40B4-BE49-F238E27FC236}">
                  <a16:creationId xmlns:a16="http://schemas.microsoft.com/office/drawing/2014/main" id="{ED34992A-52A4-4DD6-A760-A58C5840F9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58" t="33281" r="15052" b="27414"/>
            <a:stretch/>
          </p:blipFill>
          <p:spPr bwMode="auto">
            <a:xfrm>
              <a:off x="1807335" y="2093173"/>
              <a:ext cx="1902157" cy="12082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7C4254-39DC-4227-A5CD-B94EE015155C}"/>
                </a:ext>
              </a:extLst>
            </p:cNvPr>
            <p:cNvSpPr txBox="1"/>
            <p:nvPr/>
          </p:nvSpPr>
          <p:spPr>
            <a:xfrm>
              <a:off x="3621635" y="2450143"/>
              <a:ext cx="6052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카트 양측면으로부터 실시간 영상 획득</a:t>
              </a:r>
              <a:endParaRPr lang="en-US" altLang="ko-KR" sz="20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50CC67B-CEBB-4B19-9D31-508858A9070D}"/>
              </a:ext>
            </a:extLst>
          </p:cNvPr>
          <p:cNvGrpSpPr/>
          <p:nvPr/>
        </p:nvGrpSpPr>
        <p:grpSpPr>
          <a:xfrm>
            <a:off x="1958239" y="3943589"/>
            <a:ext cx="7716374" cy="1455364"/>
            <a:chOff x="1958239" y="3257312"/>
            <a:chExt cx="7716374" cy="1455364"/>
          </a:xfrm>
        </p:grpSpPr>
        <p:pic>
          <p:nvPicPr>
            <p:cNvPr id="10242" name="Picture 2" descr="Ubuntu 18.04에 OpenCV 4.2.0 설치하는 방법">
              <a:extLst>
                <a:ext uri="{FF2B5EF4-FFF2-40B4-BE49-F238E27FC236}">
                  <a16:creationId xmlns:a16="http://schemas.microsoft.com/office/drawing/2014/main" id="{B1C7C219-5742-4E18-A80F-DFEC7CDD1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8239" y="3257312"/>
              <a:ext cx="1617203" cy="1429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695CAA-2ED8-4E17-9219-5BFE72A117BE}"/>
                </a:ext>
              </a:extLst>
            </p:cNvPr>
            <p:cNvSpPr txBox="1"/>
            <p:nvPr/>
          </p:nvSpPr>
          <p:spPr>
            <a:xfrm>
              <a:off x="3666496" y="3481570"/>
              <a:ext cx="6008117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프레임마다 </a:t>
              </a:r>
              <a:r>
                <a:rPr lang="en-US" altLang="ko-KR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Door Plate Crop (35 Frame/Sec)</a:t>
              </a:r>
            </a:p>
            <a:p>
              <a:r>
                <a:rPr lang="en-US" altLang="ko-KR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- Door Plate Size, Location</a:t>
              </a:r>
              <a:r>
                <a:rPr lang="ko-KR" altLang="en-US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으로 </a:t>
              </a:r>
              <a:r>
                <a:rPr lang="en-US" altLang="ko-KR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Recognition</a:t>
              </a:r>
            </a:p>
            <a:p>
              <a:r>
                <a:rPr lang="en-US" altLang="ko-KR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- 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이미지의 평균색을 추출하여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Door Plate Recognition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endParaRPr lang="en-US" altLang="ko-KR" sz="20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142118E-9AF9-4F66-B8E9-1235E6F17422}"/>
              </a:ext>
            </a:extLst>
          </p:cNvPr>
          <p:cNvGrpSpPr/>
          <p:nvPr/>
        </p:nvGrpSpPr>
        <p:grpSpPr>
          <a:xfrm>
            <a:off x="1958239" y="5742669"/>
            <a:ext cx="8124770" cy="861463"/>
            <a:chOff x="1874029" y="4870558"/>
            <a:chExt cx="8124770" cy="8614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2C0F9C7-0790-4745-8CC5-C35C81DEA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029" y="4927702"/>
              <a:ext cx="589773" cy="589773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C847375-5319-4FFF-A60C-0317287223B6}"/>
                </a:ext>
              </a:extLst>
            </p:cNvPr>
            <p:cNvGrpSpPr/>
            <p:nvPr/>
          </p:nvGrpSpPr>
          <p:grpSpPr>
            <a:xfrm>
              <a:off x="3230084" y="4870558"/>
              <a:ext cx="671803" cy="666829"/>
              <a:chOff x="2899747" y="5014404"/>
              <a:chExt cx="671803" cy="666829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087CAB44-73B5-4F4D-BCA9-64A32A7BB5D8}"/>
                  </a:ext>
                </a:extLst>
              </p:cNvPr>
              <p:cNvSpPr/>
              <p:nvPr/>
            </p:nvSpPr>
            <p:spPr>
              <a:xfrm>
                <a:off x="2973119" y="5014404"/>
                <a:ext cx="598431" cy="563372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6A465AE7-2B54-4978-9D51-8E7D36237F2A}"/>
                  </a:ext>
                </a:extLst>
              </p:cNvPr>
              <p:cNvSpPr/>
              <p:nvPr/>
            </p:nvSpPr>
            <p:spPr>
              <a:xfrm>
                <a:off x="2936433" y="5071548"/>
                <a:ext cx="598431" cy="563372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B244715A-6FED-4C42-9D60-18D28CC755FB}"/>
                  </a:ext>
                </a:extLst>
              </p:cNvPr>
              <p:cNvSpPr/>
              <p:nvPr/>
            </p:nvSpPr>
            <p:spPr>
              <a:xfrm>
                <a:off x="2899747" y="5117861"/>
                <a:ext cx="598431" cy="563372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</p:grpSp>
        <p:pic>
          <p:nvPicPr>
            <p:cNvPr id="12290" name="Picture 2" descr="손으로 그린 화살표, 벡터 일러스트 그래픽 로열티 무료 사진, 그림 ...">
              <a:extLst>
                <a:ext uri="{FF2B5EF4-FFF2-40B4-BE49-F238E27FC236}">
                  <a16:creationId xmlns:a16="http://schemas.microsoft.com/office/drawing/2014/main" id="{2E09B6C5-4AC4-4F9E-824F-05C5853CE4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320" t="7545" r="9901" b="84382"/>
            <a:stretch/>
          </p:blipFill>
          <p:spPr bwMode="auto">
            <a:xfrm>
              <a:off x="2710179" y="5159454"/>
              <a:ext cx="357738" cy="2096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DDA400-7564-49AD-93D5-D01FA215989A}"/>
                </a:ext>
              </a:extLst>
            </p:cNvPr>
            <p:cNvSpPr txBox="1"/>
            <p:nvPr/>
          </p:nvSpPr>
          <p:spPr>
            <a:xfrm>
              <a:off x="3990682" y="4901024"/>
              <a:ext cx="60081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Crop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된 이미지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(48*48)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를 코어 클라우드에 </a:t>
              </a:r>
              <a:endParaRPr lang="en-US" altLang="ko-KR" sz="1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구축된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Model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에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Load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&amp; Predict, 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예측결과 카트로 전송</a:t>
              </a:r>
              <a:endParaRPr lang="en-US" altLang="ko-KR" sz="1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- SVHN Data Set + 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실내환경 특화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Data Set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B432C1D-6996-46F4-ABD8-A09D65802741}"/>
              </a:ext>
            </a:extLst>
          </p:cNvPr>
          <p:cNvSpPr txBox="1"/>
          <p:nvPr/>
        </p:nvSpPr>
        <p:spPr>
          <a:xfrm>
            <a:off x="3053812" y="6412241"/>
            <a:ext cx="6008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M.L Model</a:t>
            </a:r>
          </a:p>
        </p:txBody>
      </p:sp>
      <p:pic>
        <p:nvPicPr>
          <p:cNvPr id="18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42DCE877-45FC-4186-9598-3F175BC5CD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32298" y="62411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4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5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Human Recognition Module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9EE8FC-F4F1-495C-9B6B-BC169F75743A}"/>
              </a:ext>
            </a:extLst>
          </p:cNvPr>
          <p:cNvSpPr txBox="1"/>
          <p:nvPr/>
        </p:nvSpPr>
        <p:spPr>
          <a:xfrm>
            <a:off x="1821442" y="1465676"/>
            <a:ext cx="6052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사람 </a:t>
            </a:r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(Human) 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인지 모듈 시나리오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09B293-8297-496E-B2A6-5F77C760BB7C}"/>
              </a:ext>
            </a:extLst>
          </p:cNvPr>
          <p:cNvSpPr/>
          <p:nvPr/>
        </p:nvSpPr>
        <p:spPr>
          <a:xfrm>
            <a:off x="1821442" y="1919471"/>
            <a:ext cx="4686038" cy="4571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2BD7A42-033D-42EE-B088-FA937B20C7DC}"/>
              </a:ext>
            </a:extLst>
          </p:cNvPr>
          <p:cNvGrpSpPr/>
          <p:nvPr/>
        </p:nvGrpSpPr>
        <p:grpSpPr>
          <a:xfrm>
            <a:off x="1888411" y="2420332"/>
            <a:ext cx="7568311" cy="841800"/>
            <a:chOff x="2106302" y="2226400"/>
            <a:chExt cx="7568311" cy="841800"/>
          </a:xfrm>
        </p:grpSpPr>
        <p:pic>
          <p:nvPicPr>
            <p:cNvPr id="9218" name="Picture 2" descr="카메라 일러스트 ai 무료다운로드 free camera illustration - Urbanbrush">
              <a:extLst>
                <a:ext uri="{FF2B5EF4-FFF2-40B4-BE49-F238E27FC236}">
                  <a16:creationId xmlns:a16="http://schemas.microsoft.com/office/drawing/2014/main" id="{ED34992A-52A4-4DD6-A760-A58C5840F9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58" t="33281" r="15052" b="27414"/>
            <a:stretch/>
          </p:blipFill>
          <p:spPr bwMode="auto">
            <a:xfrm>
              <a:off x="2106302" y="2226400"/>
              <a:ext cx="1325201" cy="841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7C4254-39DC-4227-A5CD-B94EE015155C}"/>
                </a:ext>
              </a:extLst>
            </p:cNvPr>
            <p:cNvSpPr txBox="1"/>
            <p:nvPr/>
          </p:nvSpPr>
          <p:spPr>
            <a:xfrm>
              <a:off x="3621635" y="2450143"/>
              <a:ext cx="60529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카트 전방으로부터 실시간 영상 </a:t>
              </a:r>
              <a:r>
                <a:rPr lang="ko-KR" altLang="en-US" sz="2000" b="1" spc="-113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코어클라우드로</a:t>
              </a:r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전송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86F275-8DDF-40F9-8595-440FFC0409EB}"/>
              </a:ext>
            </a:extLst>
          </p:cNvPr>
          <p:cNvGrpSpPr/>
          <p:nvPr/>
        </p:nvGrpSpPr>
        <p:grpSpPr>
          <a:xfrm>
            <a:off x="1821442" y="5208729"/>
            <a:ext cx="8042915" cy="1383804"/>
            <a:chOff x="1821442" y="4530549"/>
            <a:chExt cx="8042915" cy="138380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695CAA-2ED8-4E17-9219-5BFE72A117BE}"/>
                </a:ext>
              </a:extLst>
            </p:cNvPr>
            <p:cNvSpPr txBox="1"/>
            <p:nvPr/>
          </p:nvSpPr>
          <p:spPr>
            <a:xfrm>
              <a:off x="3856240" y="4652469"/>
              <a:ext cx="600811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프레임마다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Human Detect </a:t>
              </a:r>
            </a:p>
            <a:p>
              <a:r>
                <a:rPr lang="ko-KR" altLang="en-US" sz="1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인식된 객체로부터 제어 모듈에 </a:t>
              </a:r>
              <a:r>
                <a:rPr lang="en-US" altLang="ko-KR" sz="1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1</a:t>
              </a:r>
              <a:r>
                <a:rPr lang="ko-KR" altLang="en-US" sz="1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차원 배열 값 에지 클라우드로 전송</a:t>
              </a:r>
              <a:endPara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1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예상 이동경로 </a:t>
              </a:r>
              <a:r>
                <a:rPr lang="en-US" altLang="ko-KR" sz="1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Drawing</a:t>
              </a:r>
            </a:p>
            <a:p>
              <a:pPr marL="342900" indent="-342900">
                <a:buFontTx/>
                <a:buChar char="-"/>
              </a:pPr>
              <a:endParaRPr lang="en-US" altLang="ko-KR" sz="1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endParaRPr lang="en-US" altLang="ko-KR" sz="1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pic>
          <p:nvPicPr>
            <p:cNvPr id="13314" name="Picture 2" descr="Avoidimg2">
              <a:extLst>
                <a:ext uri="{FF2B5EF4-FFF2-40B4-BE49-F238E27FC236}">
                  <a16:creationId xmlns:a16="http://schemas.microsoft.com/office/drawing/2014/main" id="{C587BB3D-45A7-4ED6-A926-2361215AE0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87" t="16098" r="8965" b="28421"/>
            <a:stretch/>
          </p:blipFill>
          <p:spPr bwMode="auto">
            <a:xfrm>
              <a:off x="1821442" y="4530549"/>
              <a:ext cx="1830559" cy="12082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97B1323-40DF-4CCC-B8E9-A0DCDF893A08}"/>
              </a:ext>
            </a:extLst>
          </p:cNvPr>
          <p:cNvSpPr txBox="1"/>
          <p:nvPr/>
        </p:nvSpPr>
        <p:spPr>
          <a:xfrm>
            <a:off x="1995682" y="3922012"/>
            <a:ext cx="1204301" cy="584775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chemeClr val="tx2"/>
                </a:solidFill>
              </a:rPr>
              <a:t>GRAY</a:t>
            </a:r>
            <a:endParaRPr lang="ko-KR" altLang="en-US" sz="3200" b="1" dirty="0"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67F794C-ED06-4BA3-AB27-6AA286C2EABD}"/>
              </a:ext>
            </a:extLst>
          </p:cNvPr>
          <p:cNvGrpSpPr/>
          <p:nvPr/>
        </p:nvGrpSpPr>
        <p:grpSpPr>
          <a:xfrm>
            <a:off x="1942342" y="3780853"/>
            <a:ext cx="7363959" cy="867094"/>
            <a:chOff x="1889479" y="3215510"/>
            <a:chExt cx="7363959" cy="86709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839D8F7-C521-400F-AED5-67348CA91362}"/>
                </a:ext>
              </a:extLst>
            </p:cNvPr>
            <p:cNvSpPr/>
            <p:nvPr/>
          </p:nvSpPr>
          <p:spPr>
            <a:xfrm>
              <a:off x="1889479" y="3215510"/>
              <a:ext cx="1189126" cy="867094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1D767B8-3592-464E-A803-C6C514D173E6}"/>
                </a:ext>
              </a:extLst>
            </p:cNvPr>
            <p:cNvSpPr txBox="1"/>
            <p:nvPr/>
          </p:nvSpPr>
          <p:spPr>
            <a:xfrm>
              <a:off x="3200460" y="3347333"/>
              <a:ext cx="6052978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Gray Scale </a:t>
              </a:r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변환</a:t>
              </a:r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, 8*8 scale window </a:t>
              </a:r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히스토그램 계산</a:t>
              </a:r>
              <a:endParaRPr lang="en-US" altLang="ko-KR" sz="20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endParaRPr lang="en-US" altLang="ko-KR" sz="2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  <a:p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- 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미리 훈련된 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SVM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모델 사용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[OpenCV API </a:t>
              </a:r>
              <a:r>
                <a:rPr lang="ko-KR" altLang="en-US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제공</a:t>
              </a:r>
              <a:r>
                <a:rPr lang="en-US" altLang="ko-KR" sz="1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] </a:t>
              </a:r>
              <a:endPara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</p:grpSp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AD83540D-A4DC-4611-81C6-22B3579709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63796" y="57293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03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2875752" y="3425372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성능 평가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7" name="그래픽 6" descr="상향 추세">
            <a:extLst>
              <a:ext uri="{FF2B5EF4-FFF2-40B4-BE49-F238E27FC236}">
                <a16:creationId xmlns:a16="http://schemas.microsoft.com/office/drawing/2014/main" id="{E8342A2F-B849-4D74-80BB-CAC6C8221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1915" y="3108715"/>
            <a:ext cx="1087148" cy="108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76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성능 평가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B60475-0415-4405-9DE4-5759E435F46D}"/>
              </a:ext>
            </a:extLst>
          </p:cNvPr>
          <p:cNvSpPr txBox="1"/>
          <p:nvPr/>
        </p:nvSpPr>
        <p:spPr>
          <a:xfrm>
            <a:off x="4168399" y="6327156"/>
            <a:ext cx="486349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ko-KR" altLang="en-US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동일 영상에서 성능테스트 진행</a:t>
            </a:r>
            <a:r>
              <a:rPr lang="en-US" altLang="ko-KR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. </a:t>
            </a:r>
          </a:p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ko-KR" altLang="en-US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평균프레임 </a:t>
            </a:r>
            <a:r>
              <a:rPr lang="en-US" altLang="ko-KR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= (</a:t>
            </a:r>
            <a:r>
              <a:rPr lang="ko-KR" altLang="en-US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초당 프레임의 합산</a:t>
            </a:r>
            <a:r>
              <a:rPr lang="en-US" altLang="ko-KR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)</a:t>
            </a:r>
            <a:r>
              <a:rPr lang="ko-KR" altLang="en-US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</a:t>
            </a:r>
            <a:r>
              <a:rPr lang="en-US" altLang="ko-KR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/ (</a:t>
            </a:r>
            <a:r>
              <a:rPr lang="ko-KR" altLang="en-US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영상 재생 시간</a:t>
            </a:r>
            <a:r>
              <a:rPr lang="en-US" altLang="ko-KR" sz="105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49FD8D0-549D-40F8-AD93-0306EAE55A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0436" y="3658297"/>
            <a:ext cx="12450853" cy="67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14" name="차트 13">
            <a:extLst>
              <a:ext uri="{FF2B5EF4-FFF2-40B4-BE49-F238E27FC236}">
                <a16:creationId xmlns:a16="http://schemas.microsoft.com/office/drawing/2014/main" id="{30065758-BBB3-478A-99B6-6829AEEFCF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7280009"/>
              </p:ext>
            </p:extLst>
          </p:nvPr>
        </p:nvGraphicFramePr>
        <p:xfrm>
          <a:off x="1683780" y="1554394"/>
          <a:ext cx="5357100" cy="2871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FCBCFBD-2328-4B85-9B74-154300C1C72F}"/>
              </a:ext>
            </a:extLst>
          </p:cNvPr>
          <p:cNvSpPr txBox="1"/>
          <p:nvPr/>
        </p:nvSpPr>
        <p:spPr>
          <a:xfrm>
            <a:off x="1860436" y="4731245"/>
            <a:ext cx="706796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명패 인식 모듈의 경우 </a:t>
            </a:r>
            <a:r>
              <a:rPr lang="en-US" altLang="ko-KR" sz="1400" dirty="0"/>
              <a:t>1</a:t>
            </a:r>
            <a:r>
              <a:rPr lang="ko-KR" altLang="en-US" sz="1400" dirty="0"/>
              <a:t>프레임 평균 처리속도 </a:t>
            </a:r>
            <a:r>
              <a:rPr lang="en-US" altLang="ko-KR" sz="1400" dirty="0"/>
              <a:t>0.15</a:t>
            </a:r>
            <a:r>
              <a:rPr lang="ko-KR" altLang="en-US" sz="1400" dirty="0"/>
              <a:t>초에서 </a:t>
            </a:r>
            <a:r>
              <a:rPr lang="en-US" altLang="ko-KR" sz="1400" dirty="0"/>
              <a:t>0.03</a:t>
            </a:r>
            <a:r>
              <a:rPr lang="ko-KR" altLang="en-US" sz="1400" dirty="0"/>
              <a:t>초로  </a:t>
            </a:r>
            <a:r>
              <a:rPr lang="en-US" altLang="ko-KR" sz="1400" dirty="0"/>
              <a:t>30</a:t>
            </a:r>
            <a:r>
              <a:rPr lang="ko-KR" altLang="en-US" sz="1400" dirty="0"/>
              <a:t>프레임 이상 성능 유지가능</a:t>
            </a:r>
            <a:endParaRPr lang="en-US" altLang="ko-KR" sz="1400" dirty="0"/>
          </a:p>
          <a:p>
            <a:r>
              <a:rPr lang="ko-KR" altLang="en-US" sz="1400" dirty="0"/>
              <a:t>사람 인지의 경우 평균 </a:t>
            </a:r>
            <a:r>
              <a:rPr lang="en-US" altLang="ko-KR" sz="1400" dirty="0"/>
              <a:t>20-25</a:t>
            </a:r>
            <a:r>
              <a:rPr lang="ko-KR" altLang="en-US" sz="1400" dirty="0"/>
              <a:t>프레임에서 평균 </a:t>
            </a:r>
            <a:r>
              <a:rPr lang="en-US" altLang="ko-KR" sz="1400" dirty="0"/>
              <a:t>44</a:t>
            </a:r>
            <a:r>
              <a:rPr lang="ko-KR" altLang="en-US" sz="1400" dirty="0"/>
              <a:t>프레임으로 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기존 프로젝트가 </a:t>
            </a:r>
            <a:r>
              <a:rPr lang="en-US" altLang="ko-KR" sz="1400" dirty="0"/>
              <a:t>HW </a:t>
            </a:r>
            <a:r>
              <a:rPr lang="ko-KR" altLang="en-US" sz="1400" dirty="0"/>
              <a:t>성능이 좋은 라즈베리파이 </a:t>
            </a:r>
            <a:r>
              <a:rPr lang="en-US" altLang="ko-KR" sz="1400" dirty="0"/>
              <a:t>4B</a:t>
            </a:r>
            <a:r>
              <a:rPr lang="ko-KR" altLang="en-US" sz="1400" dirty="0"/>
              <a:t>모델에서 진행되었음에도 불구하고 더 빠른 </a:t>
            </a:r>
            <a:endParaRPr lang="en-US" altLang="ko-KR" sz="1400" dirty="0"/>
          </a:p>
          <a:p>
            <a:r>
              <a:rPr lang="ko-KR" altLang="en-US" sz="1400" dirty="0"/>
              <a:t>퍼포먼스를 보여줌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10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14A001B4-A596-46B8-932B-BC085F835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06951" y="58328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03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9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2721027" y="333830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/ </a:t>
            </a:r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시연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9" name="그래픽 8" descr="프로세서">
            <a:extLst>
              <a:ext uri="{FF2B5EF4-FFF2-40B4-BE49-F238E27FC236}">
                <a16:creationId xmlns:a16="http://schemas.microsoft.com/office/drawing/2014/main" id="{D3635F8D-476A-4563-9456-1F1F657049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1915" y="32042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7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2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 Door Plate Recognition 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794BF0-C4B2-4093-B2DF-F587FBEB1DCF}"/>
              </a:ext>
            </a:extLst>
          </p:cNvPr>
          <p:cNvGrpSpPr/>
          <p:nvPr/>
        </p:nvGrpSpPr>
        <p:grpSpPr>
          <a:xfrm>
            <a:off x="1807335" y="1802591"/>
            <a:ext cx="6552371" cy="426920"/>
            <a:chOff x="1845139" y="1808731"/>
            <a:chExt cx="6552371" cy="42692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883D6E-9695-4EBD-BE67-9A47AB27FBD9}"/>
                </a:ext>
              </a:extLst>
            </p:cNvPr>
            <p:cNvSpPr txBox="1"/>
            <p:nvPr/>
          </p:nvSpPr>
          <p:spPr>
            <a:xfrm>
              <a:off x="1845139" y="1808731"/>
              <a:ext cx="6552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명패 인식</a:t>
              </a:r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[Text Recognition]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06220E9-9E0D-48A2-B09D-3FA639E30363}"/>
                </a:ext>
              </a:extLst>
            </p:cNvPr>
            <p:cNvSpPr/>
            <p:nvPr/>
          </p:nvSpPr>
          <p:spPr>
            <a:xfrm>
              <a:off x="1952147" y="2189932"/>
              <a:ext cx="3100183" cy="4571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58BA1DB-4D53-4230-9346-B408A0F2C7B1}"/>
              </a:ext>
            </a:extLst>
          </p:cNvPr>
          <p:cNvSpPr txBox="1"/>
          <p:nvPr/>
        </p:nvSpPr>
        <p:spPr>
          <a:xfrm>
            <a:off x="5363005" y="3232323"/>
            <a:ext cx="36534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현재 카트의 모터 문제로 인해 카트는 삼각대로 대체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영상이 아닌 사진으로 시연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-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카메라 높이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90cm</a:t>
            </a:r>
            <a:b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</a:b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-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카메라 각도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바닥으로부터의 수직선 기준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25º</a:t>
            </a:r>
          </a:p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-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출력 해상도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[640 * 480] pixel</a:t>
            </a:r>
          </a:p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088091F-D4F2-433F-AD39-7CD64D04A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571" y="2863316"/>
            <a:ext cx="3371368" cy="2769338"/>
          </a:xfrm>
          <a:prstGeom prst="rect">
            <a:avLst/>
          </a:prstGeom>
        </p:spPr>
      </p:pic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DDC437B2-C4B7-4692-AB5B-756F82FF8F42}"/>
              </a:ext>
            </a:extLst>
          </p:cNvPr>
          <p:cNvSpPr/>
          <p:nvPr/>
        </p:nvSpPr>
        <p:spPr>
          <a:xfrm rot="10800000">
            <a:off x="2862964" y="3375506"/>
            <a:ext cx="588673" cy="511856"/>
          </a:xfrm>
          <a:prstGeom prst="triangle">
            <a:avLst>
              <a:gd name="adj" fmla="val 52166"/>
            </a:avLst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6320C0-F383-4F23-861E-BD4ABD918935}"/>
              </a:ext>
            </a:extLst>
          </p:cNvPr>
          <p:cNvSpPr/>
          <p:nvPr/>
        </p:nvSpPr>
        <p:spPr>
          <a:xfrm>
            <a:off x="2862964" y="3152617"/>
            <a:ext cx="588676" cy="218575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ED1C06D9-C00A-4D23-9E37-FD150E847399}"/>
              </a:ext>
            </a:extLst>
          </p:cNvPr>
          <p:cNvSpPr/>
          <p:nvPr/>
        </p:nvSpPr>
        <p:spPr>
          <a:xfrm rot="10800000">
            <a:off x="2862965" y="3152617"/>
            <a:ext cx="588675" cy="719454"/>
          </a:xfrm>
          <a:prstGeom prst="triangle">
            <a:avLst>
              <a:gd name="adj" fmla="val 52166"/>
            </a:avLst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0455E2F3-4959-4D70-A5DA-69ED2A5624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29451" y="61261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61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 descr="택시 단색으로 채워진">
            <a:extLst>
              <a:ext uri="{FF2B5EF4-FFF2-40B4-BE49-F238E27FC236}">
                <a16:creationId xmlns:a16="http://schemas.microsoft.com/office/drawing/2014/main" id="{27125DE0-17C7-4D2E-BC51-6BF601AF7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06372" y="4999111"/>
            <a:ext cx="1358871" cy="135887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2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 Door Plate Recognition 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794BF0-C4B2-4093-B2DF-F587FBEB1DCF}"/>
              </a:ext>
            </a:extLst>
          </p:cNvPr>
          <p:cNvGrpSpPr/>
          <p:nvPr/>
        </p:nvGrpSpPr>
        <p:grpSpPr>
          <a:xfrm>
            <a:off x="1617203" y="1427978"/>
            <a:ext cx="6552371" cy="426920"/>
            <a:chOff x="1845139" y="1808731"/>
            <a:chExt cx="6552371" cy="42692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883D6E-9695-4EBD-BE67-9A47AB27FBD9}"/>
                </a:ext>
              </a:extLst>
            </p:cNvPr>
            <p:cNvSpPr txBox="1"/>
            <p:nvPr/>
          </p:nvSpPr>
          <p:spPr>
            <a:xfrm>
              <a:off x="1845139" y="1808731"/>
              <a:ext cx="6552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명패 인식</a:t>
              </a:r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[Text Recognition]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06220E9-9E0D-48A2-B09D-3FA639E30363}"/>
                </a:ext>
              </a:extLst>
            </p:cNvPr>
            <p:cNvSpPr/>
            <p:nvPr/>
          </p:nvSpPr>
          <p:spPr>
            <a:xfrm>
              <a:off x="1952147" y="2189932"/>
              <a:ext cx="3100183" cy="4571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20" name="그래픽 19" descr="프로세서 단색으로 채워진">
            <a:extLst>
              <a:ext uri="{FF2B5EF4-FFF2-40B4-BE49-F238E27FC236}">
                <a16:creationId xmlns:a16="http://schemas.microsoft.com/office/drawing/2014/main" id="{9AF71606-C6C5-4F14-83D2-A422E73B461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55009" y="4040850"/>
            <a:ext cx="311660" cy="3089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2F35571-81E4-4EC4-8ED7-E4DFD1FD5C32}"/>
              </a:ext>
            </a:extLst>
          </p:cNvPr>
          <p:cNvSpPr txBox="1"/>
          <p:nvPr/>
        </p:nvSpPr>
        <p:spPr>
          <a:xfrm>
            <a:off x="2305651" y="4040850"/>
            <a:ext cx="739783" cy="1710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Edge-Cloud</a:t>
            </a:r>
            <a:endParaRPr lang="ko-KR" altLang="en-US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731ECE-04C0-4110-8290-C520648F69B2}"/>
              </a:ext>
            </a:extLst>
          </p:cNvPr>
          <p:cNvSpPr txBox="1"/>
          <p:nvPr/>
        </p:nvSpPr>
        <p:spPr>
          <a:xfrm>
            <a:off x="6061421" y="2206669"/>
            <a:ext cx="1531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Core-Cloud</a:t>
            </a:r>
            <a:endParaRPr lang="ko-KR" altLang="en-US" sz="1800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570C34D-599C-4F86-9429-5A9C6D0727DC}"/>
              </a:ext>
            </a:extLst>
          </p:cNvPr>
          <p:cNvCxnSpPr/>
          <p:nvPr/>
        </p:nvCxnSpPr>
        <p:spPr>
          <a:xfrm flipV="1">
            <a:off x="2510503" y="2474897"/>
            <a:ext cx="3109379" cy="137284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1DCB04B-9032-47D5-989D-0E64B4B4E74A}"/>
              </a:ext>
            </a:extLst>
          </p:cNvPr>
          <p:cNvSpPr txBox="1"/>
          <p:nvPr/>
        </p:nvSpPr>
        <p:spPr>
          <a:xfrm>
            <a:off x="2965243" y="2577054"/>
            <a:ext cx="143180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Pre-Processed</a:t>
            </a:r>
            <a:r>
              <a:rPr lang="ko-KR" altLang="en-US" sz="1100" dirty="0"/>
              <a:t> </a:t>
            </a:r>
            <a:r>
              <a:rPr lang="en-US" altLang="ko-KR" sz="1100" dirty="0"/>
              <a:t>Img</a:t>
            </a:r>
          </a:p>
          <a:p>
            <a:r>
              <a:rPr lang="en-US" altLang="ko-KR" sz="1100" dirty="0"/>
              <a:t>48*48 size formatting</a:t>
            </a:r>
            <a:endParaRPr lang="ko-KR" altLang="en-US" sz="11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30ADDFE-7ADF-4AB8-9ED4-5A98B6DCD49E}"/>
              </a:ext>
            </a:extLst>
          </p:cNvPr>
          <p:cNvCxnSpPr>
            <a:cxnSpLocks/>
          </p:cNvCxnSpPr>
          <p:nvPr/>
        </p:nvCxnSpPr>
        <p:spPr>
          <a:xfrm flipH="1">
            <a:off x="2601146" y="2673868"/>
            <a:ext cx="3018736" cy="134382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2D69673-FE2A-44BF-93F8-5A79095A7BBF}"/>
              </a:ext>
            </a:extLst>
          </p:cNvPr>
          <p:cNvSpPr txBox="1"/>
          <p:nvPr/>
        </p:nvSpPr>
        <p:spPr>
          <a:xfrm>
            <a:off x="4263811" y="3231420"/>
            <a:ext cx="27121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Predict Result (Driving Information : 531</a:t>
            </a:r>
            <a:r>
              <a:rPr lang="ko-KR" altLang="en-US" sz="1100" dirty="0"/>
              <a:t>호</a:t>
            </a:r>
            <a:r>
              <a:rPr lang="en-US" altLang="ko-KR" sz="1100" dirty="0"/>
              <a:t>)</a:t>
            </a:r>
          </a:p>
          <a:p>
            <a:r>
              <a:rPr lang="en-US" altLang="ko-KR" sz="1100" dirty="0"/>
              <a:t>     (Socket Communication)</a:t>
            </a:r>
            <a:endParaRPr lang="ko-KR" altLang="en-US" sz="1100" dirty="0"/>
          </a:p>
        </p:txBody>
      </p:sp>
      <p:pic>
        <p:nvPicPr>
          <p:cNvPr id="28" name="그래픽 27" descr="비디오 카메라 단색으로 채워진">
            <a:extLst>
              <a:ext uri="{FF2B5EF4-FFF2-40B4-BE49-F238E27FC236}">
                <a16:creationId xmlns:a16="http://schemas.microsoft.com/office/drawing/2014/main" id="{ABDCA0FB-B5C6-4EAE-9086-F21FB4002C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175512" y="4999111"/>
            <a:ext cx="354150" cy="293604"/>
          </a:xfrm>
          <a:prstGeom prst="rect">
            <a:avLst/>
          </a:prstGeom>
        </p:spPr>
      </p:pic>
      <p:pic>
        <p:nvPicPr>
          <p:cNvPr id="16" name="그림 1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2597BF41-6B2B-49E6-BDCF-D1B66280B9D9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" t="14979" r="15635" b="9848"/>
          <a:stretch/>
        </p:blipFill>
        <p:spPr>
          <a:xfrm rot="5400000">
            <a:off x="6058379" y="4302142"/>
            <a:ext cx="2615042" cy="1928373"/>
          </a:xfrm>
          <a:prstGeom prst="rect">
            <a:avLst/>
          </a:prstGeom>
        </p:spPr>
      </p:pic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D4A48872-05DA-485E-834F-563CC97B033B}"/>
              </a:ext>
            </a:extLst>
          </p:cNvPr>
          <p:cNvCxnSpPr>
            <a:cxnSpLocks/>
          </p:cNvCxnSpPr>
          <p:nvPr/>
        </p:nvCxnSpPr>
        <p:spPr>
          <a:xfrm flipV="1">
            <a:off x="2529662" y="3968343"/>
            <a:ext cx="3872051" cy="116022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0C0FBEE-5B0D-4511-8146-2B6A8B1D87A9}"/>
              </a:ext>
            </a:extLst>
          </p:cNvPr>
          <p:cNvCxnSpPr>
            <a:cxnSpLocks/>
          </p:cNvCxnSpPr>
          <p:nvPr/>
        </p:nvCxnSpPr>
        <p:spPr>
          <a:xfrm>
            <a:off x="2529662" y="5292715"/>
            <a:ext cx="3872051" cy="1281135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그림 43">
            <a:extLst>
              <a:ext uri="{FF2B5EF4-FFF2-40B4-BE49-F238E27FC236}">
                <a16:creationId xmlns:a16="http://schemas.microsoft.com/office/drawing/2014/main" id="{F62BC5E5-9DB4-4A9F-B90A-FDC06B4C9F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57769" y="2666100"/>
            <a:ext cx="371475" cy="247650"/>
          </a:xfrm>
          <a:prstGeom prst="rect">
            <a:avLst/>
          </a:prstGeom>
        </p:spPr>
      </p:pic>
      <p:pic>
        <p:nvPicPr>
          <p:cNvPr id="4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E54EADF7-3207-4828-88E6-E36443125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228583" y="60531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9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7108132" y="192151"/>
            <a:ext cx="1893902" cy="1863587"/>
            <a:chOff x="7914861" y="288234"/>
            <a:chExt cx="3932582" cy="3869635"/>
          </a:xfrm>
        </p:grpSpPr>
        <p:sp>
          <p:nvSpPr>
            <p:cNvPr id="2" name="직사각형 1"/>
            <p:cNvSpPr/>
            <p:nvPr/>
          </p:nvSpPr>
          <p:spPr>
            <a:xfrm>
              <a:off x="8587408" y="288234"/>
              <a:ext cx="3260035" cy="3260035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7914861" y="897834"/>
              <a:ext cx="3260035" cy="3260035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141966" y="831274"/>
            <a:ext cx="2465208" cy="6575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D74788-6CE7-49D4-8C4D-4239BDDBCCFC}"/>
              </a:ext>
            </a:extLst>
          </p:cNvPr>
          <p:cNvSpPr txBox="1"/>
          <p:nvPr/>
        </p:nvSpPr>
        <p:spPr>
          <a:xfrm>
            <a:off x="-1881699" y="90018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35B64"/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CONTENTS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535B64"/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593EEA-06CA-42D5-8374-1B6D1B99C1FB}"/>
              </a:ext>
            </a:extLst>
          </p:cNvPr>
          <p:cNvGrpSpPr/>
          <p:nvPr/>
        </p:nvGrpSpPr>
        <p:grpSpPr>
          <a:xfrm>
            <a:off x="1037564" y="1450787"/>
            <a:ext cx="6453700" cy="5121569"/>
            <a:chOff x="1037564" y="2209298"/>
            <a:chExt cx="6453700" cy="397730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9CBFD8-A0B2-43FC-9F58-104051868D9C}"/>
                </a:ext>
              </a:extLst>
            </p:cNvPr>
            <p:cNvSpPr txBox="1"/>
            <p:nvPr/>
          </p:nvSpPr>
          <p:spPr>
            <a:xfrm>
              <a:off x="1037565" y="2209298"/>
              <a:ext cx="64536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01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+mj-ea"/>
                  <a:ea typeface="+mj-ea"/>
                  <a:cs typeface="Malgun Gothic Semilight" panose="020B0503020000020004" pitchFamily="34" charset="-127"/>
                </a:rPr>
                <a:t>연구 배경 및 기술 동향 분석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7B0CC18-2C54-46AB-8018-E10BA1F8C388}"/>
                </a:ext>
              </a:extLst>
            </p:cNvPr>
            <p:cNvSpPr txBox="1"/>
            <p:nvPr/>
          </p:nvSpPr>
          <p:spPr>
            <a:xfrm>
              <a:off x="1037565" y="2863405"/>
              <a:ext cx="64536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02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연구 목표 및 개념 설계</a:t>
              </a:r>
              <a:endPara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35B64"/>
                </a:solidFill>
                <a:latin typeface="+mj-ea"/>
                <a:ea typeface="+mj-ea"/>
                <a:cs typeface="Malgun Gothic Semilight" panose="020B0503020000020004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336D818-36D2-4840-8761-C256ABC73055}"/>
                </a:ext>
              </a:extLst>
            </p:cNvPr>
            <p:cNvSpPr txBox="1"/>
            <p:nvPr/>
          </p:nvSpPr>
          <p:spPr>
            <a:xfrm>
              <a:off x="1037564" y="3610368"/>
              <a:ext cx="6453699" cy="358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03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상세 설계 및 개발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B300C2-6DD4-47CD-A043-07D3C880F087}"/>
                </a:ext>
              </a:extLst>
            </p:cNvPr>
            <p:cNvSpPr txBox="1"/>
            <p:nvPr/>
          </p:nvSpPr>
          <p:spPr>
            <a:xfrm>
              <a:off x="1037564" y="4352087"/>
              <a:ext cx="6453699" cy="358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04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성능 평가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27BA741-2613-4FAB-AD8C-C1E60064AA9A}"/>
                </a:ext>
              </a:extLst>
            </p:cNvPr>
            <p:cNvSpPr txBox="1"/>
            <p:nvPr/>
          </p:nvSpPr>
          <p:spPr>
            <a:xfrm>
              <a:off x="1037564" y="5016168"/>
              <a:ext cx="64536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05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데모 시나리오 </a:t>
              </a:r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/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데모 시연 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4CF6075-28BB-42FA-995A-B7AE7F9150A6}"/>
                </a:ext>
              </a:extLst>
            </p:cNvPr>
            <p:cNvSpPr txBox="1"/>
            <p:nvPr/>
          </p:nvSpPr>
          <p:spPr>
            <a:xfrm>
              <a:off x="1037564" y="5724939"/>
              <a:ext cx="64536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Abadi" panose="020B0604020104020204" pitchFamily="34" charset="0"/>
                  <a:ea typeface="Malgun Gothic Semilight" panose="020B0503020000020004" pitchFamily="34" charset="-127"/>
                  <a:cs typeface="Malgun Gothic Semilight" panose="020B0503020000020004" pitchFamily="34" charset="-127"/>
                </a:rPr>
                <a:t>06 </a:t>
              </a:r>
              <a:r>
                <a:rPr lang="ko-KR" altLang="en-US" sz="24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35B6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결론 및 고찰</a:t>
              </a:r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AC8A8F1-FEC2-4CC2-8C21-BFCAFC493177}"/>
              </a:ext>
            </a:extLst>
          </p:cNvPr>
          <p:cNvSpPr/>
          <p:nvPr/>
        </p:nvSpPr>
        <p:spPr>
          <a:xfrm flipH="1">
            <a:off x="634790" y="1450787"/>
            <a:ext cx="61044" cy="52150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743ECF71-D66E-4698-B835-726C9D05C6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37406" y="59257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396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794BF0-C4B2-4093-B2DF-F587FBEB1DCF}"/>
              </a:ext>
            </a:extLst>
          </p:cNvPr>
          <p:cNvGrpSpPr/>
          <p:nvPr/>
        </p:nvGrpSpPr>
        <p:grpSpPr>
          <a:xfrm>
            <a:off x="1617203" y="1421914"/>
            <a:ext cx="6552371" cy="426920"/>
            <a:chOff x="1845139" y="1808731"/>
            <a:chExt cx="6552371" cy="42692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883D6E-9695-4EBD-BE67-9A47AB27FBD9}"/>
                </a:ext>
              </a:extLst>
            </p:cNvPr>
            <p:cNvSpPr txBox="1"/>
            <p:nvPr/>
          </p:nvSpPr>
          <p:spPr>
            <a:xfrm>
              <a:off x="1845139" y="1808731"/>
              <a:ext cx="6552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명패 인식</a:t>
              </a:r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[Text Recognition]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06220E9-9E0D-48A2-B09D-3FA639E30363}"/>
                </a:ext>
              </a:extLst>
            </p:cNvPr>
            <p:cNvSpPr/>
            <p:nvPr/>
          </p:nvSpPr>
          <p:spPr>
            <a:xfrm>
              <a:off x="1952147" y="2189932"/>
              <a:ext cx="3100183" cy="4571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8FE9EA0-5850-4467-A1B5-55A3B98D9CD4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2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 Door Plate Recognition 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pic>
        <p:nvPicPr>
          <p:cNvPr id="12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E2E5B1C6-F45E-47F7-891F-5201D0CD9EB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29451" y="6056429"/>
            <a:ext cx="609600" cy="609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5755690-2745-4F52-892C-6CD1669CD6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7203" y="2030936"/>
            <a:ext cx="7526797" cy="423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171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BE0FB10-4B4D-4388-BC52-BEBBCD5E8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437" y="2425618"/>
            <a:ext cx="2633925" cy="3483476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 Human Recognition 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794BF0-C4B2-4093-B2DF-F587FBEB1DCF}"/>
              </a:ext>
            </a:extLst>
          </p:cNvPr>
          <p:cNvGrpSpPr/>
          <p:nvPr/>
        </p:nvGrpSpPr>
        <p:grpSpPr>
          <a:xfrm>
            <a:off x="1753429" y="1776554"/>
            <a:ext cx="6552371" cy="426920"/>
            <a:chOff x="1845139" y="1808731"/>
            <a:chExt cx="6552371" cy="42692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883D6E-9695-4EBD-BE67-9A47AB27FBD9}"/>
                </a:ext>
              </a:extLst>
            </p:cNvPr>
            <p:cNvSpPr txBox="1"/>
            <p:nvPr/>
          </p:nvSpPr>
          <p:spPr>
            <a:xfrm>
              <a:off x="1845139" y="1808731"/>
              <a:ext cx="6552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사람 인식</a:t>
              </a:r>
              <a:r>
                <a:rPr lang="en-US" altLang="ko-KR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 [Human Recognition]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06220E9-9E0D-48A2-B09D-3FA639E30363}"/>
                </a:ext>
              </a:extLst>
            </p:cNvPr>
            <p:cNvSpPr/>
            <p:nvPr/>
          </p:nvSpPr>
          <p:spPr>
            <a:xfrm>
              <a:off x="1952147" y="2189932"/>
              <a:ext cx="3100183" cy="4571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58BA1DB-4D53-4230-9346-B408A0F2C7B1}"/>
              </a:ext>
            </a:extLst>
          </p:cNvPr>
          <p:cNvSpPr txBox="1"/>
          <p:nvPr/>
        </p:nvSpPr>
        <p:spPr>
          <a:xfrm>
            <a:off x="5079721" y="3157147"/>
            <a:ext cx="365340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사람 인식 여부를 실시간 영상으로 출력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감지 거리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 (3~10m)</a:t>
            </a:r>
          </a:p>
          <a:p>
            <a:pPr marL="285750" indent="-285750">
              <a:buFontTx/>
              <a:buChar char="-"/>
            </a:pP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가상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PATH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출력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(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카트 이동회피 경로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6320C0-F383-4F23-861E-BD4ABD918935}"/>
              </a:ext>
            </a:extLst>
          </p:cNvPr>
          <p:cNvSpPr/>
          <p:nvPr/>
        </p:nvSpPr>
        <p:spPr>
          <a:xfrm>
            <a:off x="2630610" y="2903220"/>
            <a:ext cx="524382" cy="124007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328A3C6-5E47-496C-B25C-6715DE4EE35D}"/>
              </a:ext>
            </a:extLst>
          </p:cNvPr>
          <p:cNvCxnSpPr/>
          <p:nvPr/>
        </p:nvCxnSpPr>
        <p:spPr>
          <a:xfrm flipH="1" flipV="1">
            <a:off x="3154992" y="2903220"/>
            <a:ext cx="347334" cy="167740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4829B42-3C7A-4E88-85CE-A47DE39D6189}"/>
              </a:ext>
            </a:extLst>
          </p:cNvPr>
          <p:cNvCxnSpPr>
            <a:cxnSpLocks/>
          </p:cNvCxnSpPr>
          <p:nvPr/>
        </p:nvCxnSpPr>
        <p:spPr>
          <a:xfrm flipV="1">
            <a:off x="2934512" y="3664535"/>
            <a:ext cx="317646" cy="1765804"/>
          </a:xfrm>
          <a:prstGeom prst="line">
            <a:avLst/>
          </a:prstGeom>
          <a:ln w="5715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8C2D023-5012-46C5-B066-F6E52118B646}"/>
              </a:ext>
            </a:extLst>
          </p:cNvPr>
          <p:cNvCxnSpPr>
            <a:cxnSpLocks/>
          </p:cNvCxnSpPr>
          <p:nvPr/>
        </p:nvCxnSpPr>
        <p:spPr>
          <a:xfrm flipH="1" flipV="1">
            <a:off x="2630610" y="4143290"/>
            <a:ext cx="871715" cy="43733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98EFAA5-2904-4B53-8FC1-CCBD3881E865}"/>
              </a:ext>
            </a:extLst>
          </p:cNvPr>
          <p:cNvCxnSpPr>
            <a:cxnSpLocks/>
          </p:cNvCxnSpPr>
          <p:nvPr/>
        </p:nvCxnSpPr>
        <p:spPr>
          <a:xfrm flipH="1" flipV="1">
            <a:off x="3126629" y="4143290"/>
            <a:ext cx="375696" cy="43733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C3DD851-74AC-4C16-8A91-5253446AF96F}"/>
              </a:ext>
            </a:extLst>
          </p:cNvPr>
          <p:cNvCxnSpPr>
            <a:cxnSpLocks/>
          </p:cNvCxnSpPr>
          <p:nvPr/>
        </p:nvCxnSpPr>
        <p:spPr>
          <a:xfrm flipH="1" flipV="1">
            <a:off x="2630610" y="2903220"/>
            <a:ext cx="871715" cy="167740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22E604E-6974-479D-8F6B-4EE4CB552AD9}"/>
              </a:ext>
            </a:extLst>
          </p:cNvPr>
          <p:cNvCxnSpPr>
            <a:cxnSpLocks/>
          </p:cNvCxnSpPr>
          <p:nvPr/>
        </p:nvCxnSpPr>
        <p:spPr>
          <a:xfrm flipV="1">
            <a:off x="4272498" y="3784765"/>
            <a:ext cx="113960" cy="2024988"/>
          </a:xfrm>
          <a:prstGeom prst="line">
            <a:avLst/>
          </a:prstGeom>
          <a:ln w="5715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A0C6BDB-FB81-4836-863C-C95889551D40}"/>
              </a:ext>
            </a:extLst>
          </p:cNvPr>
          <p:cNvSpPr txBox="1"/>
          <p:nvPr/>
        </p:nvSpPr>
        <p:spPr>
          <a:xfrm>
            <a:off x="3965277" y="3377647"/>
            <a:ext cx="5821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PATH</a:t>
            </a:r>
          </a:p>
        </p:txBody>
      </p:sp>
      <p:pic>
        <p:nvPicPr>
          <p:cNvPr id="10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D2D685B8-8BE1-4C81-B674-5A06193A28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7434" y="57946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89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7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05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데모 시나리오 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[ Human Recognition ]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+mj-ea"/>
              <a:ea typeface="+mj-ea"/>
              <a:cs typeface="Malgun Gothic Semilight" panose="020B05030200000200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IMG_4439">
            <a:hlinkClick r:id="" action="ppaction://media"/>
            <a:extLst>
              <a:ext uri="{FF2B5EF4-FFF2-40B4-BE49-F238E27FC236}">
                <a16:creationId xmlns:a16="http://schemas.microsoft.com/office/drawing/2014/main" id="{2AC030EB-29B8-4331-A278-5A24939393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3138" y="1844040"/>
            <a:ext cx="7490012" cy="424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8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2774072" y="3357046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결론 및 고찰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7" name="그래픽 6" descr="아이디어를 가진 사람">
            <a:extLst>
              <a:ext uri="{FF2B5EF4-FFF2-40B4-BE49-F238E27FC236}">
                <a16:creationId xmlns:a16="http://schemas.microsoft.com/office/drawing/2014/main" id="{2A808B4B-5034-4C24-AE27-C78D02FDD1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44796" y="3028520"/>
            <a:ext cx="1090147" cy="109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32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06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7576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결론 및 고찰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7C6F527-A829-4E73-9E62-BC69C903F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335" y="1950598"/>
            <a:ext cx="19166689" cy="149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0E4EB85-1534-431B-ABB9-CC1BCADAA770}"/>
              </a:ext>
            </a:extLst>
          </p:cNvPr>
          <p:cNvGrpSpPr/>
          <p:nvPr/>
        </p:nvGrpSpPr>
        <p:grpSpPr>
          <a:xfrm>
            <a:off x="1753429" y="1795379"/>
            <a:ext cx="6552371" cy="426920"/>
            <a:chOff x="1845139" y="1808731"/>
            <a:chExt cx="6552371" cy="42692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8A6F912-D49D-4DBF-B1C6-82A678919EEB}"/>
                </a:ext>
              </a:extLst>
            </p:cNvPr>
            <p:cNvSpPr txBox="1"/>
            <p:nvPr/>
          </p:nvSpPr>
          <p:spPr>
            <a:xfrm>
              <a:off x="1845139" y="1808731"/>
              <a:ext cx="6552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결론</a:t>
              </a:r>
              <a:endPara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E920A0F-D47B-413A-A48F-8C9E4C96D22C}"/>
                </a:ext>
              </a:extLst>
            </p:cNvPr>
            <p:cNvSpPr/>
            <p:nvPr/>
          </p:nvSpPr>
          <p:spPr>
            <a:xfrm>
              <a:off x="1952148" y="2189932"/>
              <a:ext cx="442816" cy="4571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8DCBA17B-9262-4688-9ADE-429C7B317270}"/>
              </a:ext>
            </a:extLst>
          </p:cNvPr>
          <p:cNvSpPr txBox="1"/>
          <p:nvPr/>
        </p:nvSpPr>
        <p:spPr>
          <a:xfrm>
            <a:off x="1753428" y="2737062"/>
            <a:ext cx="6948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이미 저장된 지도 정보가 아닌 상황에 따라 유연한 대응을 할 수 있는 자율 주행 카트 개발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70EF7D-DBC8-407E-A6E9-389EE0BF9E61}"/>
              </a:ext>
            </a:extLst>
          </p:cNvPr>
          <p:cNvSpPr txBox="1"/>
          <p:nvPr/>
        </p:nvSpPr>
        <p:spPr>
          <a:xfrm>
            <a:off x="1753428" y="3425372"/>
            <a:ext cx="694894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근거리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LIDAR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센서를 활용한 즉각적인 대응 가능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원거리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영상처리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머신 러닝 모델을 통해 이동경로 예측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/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카트의 자체 위치파악 구현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영상처리 모듈의 경우 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Edge-Core Cloud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환경을 기반으로 분산처리를 구현하여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카트 상의 </a:t>
            </a:r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컴퓨팅 성능 제약을 회피할 수 있다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.</a:t>
            </a:r>
          </a:p>
          <a:p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또한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, 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최종적으로 전 처리 모듈과 예측 </a:t>
            </a:r>
            <a:r>
              <a:rPr lang="ko-KR" altLang="en-US" sz="1400" b="1" spc="-113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모듈간의</a:t>
            </a:r>
            <a:r>
              <a:rPr lang="ko-KR" altLang="en-US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병목현상을 줄임과 동시에 네트워크 전체의 부하를 줄일 수 있었다</a:t>
            </a:r>
            <a:r>
              <a:rPr lang="en-US" altLang="ko-KR" sz="1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.</a:t>
            </a:r>
          </a:p>
          <a:p>
            <a:endParaRPr lang="en-US" altLang="ko-KR" sz="1400" b="1" spc="-113" dirty="0">
              <a:ln>
                <a:solidFill>
                  <a:schemeClr val="accent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ADE753CA-7028-435F-A989-7DD6378CDD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711" y="60121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38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-1" y="4825298"/>
            <a:ext cx="3825599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ln>
                  <a:solidFill>
                    <a:schemeClr val="accent3">
                      <a:lumMod val="20000"/>
                      <a:lumOff val="80000"/>
                    </a:schemeClr>
                  </a:solidFill>
                </a:ln>
                <a:solidFill>
                  <a:srgbClr val="F8F8F6"/>
                </a:solidFill>
              </a:rPr>
              <a:t>Thank you</a:t>
            </a:r>
            <a:endParaRPr lang="ko-KR" altLang="en-US" sz="6600" b="1" dirty="0">
              <a:ln>
                <a:solidFill>
                  <a:schemeClr val="accent3">
                    <a:lumMod val="20000"/>
                    <a:lumOff val="80000"/>
                  </a:schemeClr>
                </a:solidFill>
              </a:ln>
              <a:solidFill>
                <a:srgbClr val="F8F8F6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AE6BD90-1DE5-489A-B3AB-63C0DA11DBB0}"/>
              </a:ext>
            </a:extLst>
          </p:cNvPr>
          <p:cNvSpPr txBox="1"/>
          <p:nvPr/>
        </p:nvSpPr>
        <p:spPr>
          <a:xfrm>
            <a:off x="3205423" y="5996615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2020 Capstone Design</a:t>
            </a:r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 </a:t>
            </a: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2 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</p:txBody>
      </p:sp>
      <p:pic>
        <p:nvPicPr>
          <p:cNvPr id="54" name="그림 53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87CCE8C3-83CE-4539-AF11-21217F72F8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0" y="93055"/>
            <a:ext cx="1400993" cy="832121"/>
          </a:xfrm>
          <a:prstGeom prst="rect">
            <a:avLst/>
          </a:prstGeom>
        </p:spPr>
      </p:pic>
      <p:pic>
        <p:nvPicPr>
          <p:cNvPr id="3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5BAD67B2-0E68-4DE2-BBB5-09645526E8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40240" y="56873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3091157" y="3316180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연구 배경 및 기술 동향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7" name="그래픽 6" descr="가로 막대형 차트">
            <a:extLst>
              <a:ext uri="{FF2B5EF4-FFF2-40B4-BE49-F238E27FC236}">
                <a16:creationId xmlns:a16="http://schemas.microsoft.com/office/drawing/2014/main" id="{F395679A-9344-4A76-9D03-3BB4407B56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1915" y="3134182"/>
            <a:ext cx="1010329" cy="101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4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연구 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E03AFD-D7D6-43CF-9B66-EA34AA699717}"/>
              </a:ext>
            </a:extLst>
          </p:cNvPr>
          <p:cNvSpPr txBox="1"/>
          <p:nvPr/>
        </p:nvSpPr>
        <p:spPr>
          <a:xfrm>
            <a:off x="2150961" y="1726288"/>
            <a:ext cx="7245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5G </a:t>
            </a:r>
            <a:r>
              <a:rPr lang="ko-KR" altLang="en-US" sz="28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이동 통신 </a:t>
            </a:r>
            <a:r>
              <a:rPr lang="en-US" altLang="ko-KR" sz="28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+ Machine Learning</a:t>
            </a:r>
            <a:endParaRPr lang="ko-KR" altLang="en-US" sz="28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B51F228-1695-4A7B-9DDE-EAECC18F0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730" y="2516799"/>
            <a:ext cx="3468094" cy="209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FE9E90-6580-48D7-B4C4-EA1A1EBE1A93}"/>
              </a:ext>
            </a:extLst>
          </p:cNvPr>
          <p:cNvSpPr txBox="1"/>
          <p:nvPr/>
        </p:nvSpPr>
        <p:spPr>
          <a:xfrm>
            <a:off x="2150961" y="5176313"/>
            <a:ext cx="7453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현재 자율 주행 자동차에 관한 연구가 활발히 이루어지는 추세</a:t>
            </a:r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6032632" y="3001994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C1A7E774-BF01-4D99-894D-E1702185DE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96687" y="57059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34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연구 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D471D1-0148-4E6E-82FE-560423D05395}"/>
              </a:ext>
            </a:extLst>
          </p:cNvPr>
          <p:cNvSpPr txBox="1"/>
          <p:nvPr/>
        </p:nvSpPr>
        <p:spPr>
          <a:xfrm>
            <a:off x="1912558" y="4330577"/>
            <a:ext cx="74533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지난연구 </a:t>
            </a:r>
            <a:r>
              <a:rPr lang="en-US" altLang="ko-KR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</a:t>
            </a:r>
          </a:p>
          <a:p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en-US" altLang="ko-KR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GPS, </a:t>
            </a:r>
            <a:r>
              <a:rPr lang="ko-KR" altLang="en-US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맵 생성 없이 실내 주행이 가능한 자율주행 카트 영상처리 모듈 개발</a:t>
            </a:r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지난 연구에서 카트에 위치한 라즈베리 파이로 영상처리를 수행할 경우 </a:t>
            </a:r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컴퓨팅환경의 제약으로 퍼포먼스의 부족함 </a:t>
            </a:r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연구 목표 </a:t>
            </a:r>
            <a:r>
              <a: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: </a:t>
            </a:r>
            <a:r>
              <a:rPr lang="ko-KR" altLang="en-US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분산환경 구축</a:t>
            </a:r>
            <a:r>
              <a:rPr lang="en-US" altLang="ko-KR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,</a:t>
            </a:r>
            <a:r>
              <a:rPr lang="ko-KR" altLang="en-US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성능 개선 목표</a:t>
            </a:r>
            <a:endParaRPr lang="en-US" altLang="ko-KR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33BCA85-4059-4E82-AA52-8CEDD54F878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912558" y="1587806"/>
            <a:ext cx="2886075" cy="25908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62BEABD-8CC0-4CBE-9E33-6553D56B9BC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00138" y="1587806"/>
            <a:ext cx="2076450" cy="2590800"/>
          </a:xfrm>
          <a:prstGeom prst="rect">
            <a:avLst/>
          </a:prstGeom>
        </p:spPr>
      </p:pic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F690A957-DE0E-41B4-B313-7E3E2FC93B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52264" y="58841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75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기술 동향 분석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46" name="Picture 2" descr="Rtino: Indoor autonomous mobile robot software | Research ...">
            <a:extLst>
              <a:ext uri="{FF2B5EF4-FFF2-40B4-BE49-F238E27FC236}">
                <a16:creationId xmlns:a16="http://schemas.microsoft.com/office/drawing/2014/main" id="{203EC6FC-2452-49A6-847E-ACBD1A255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769" y="1510332"/>
            <a:ext cx="2263053" cy="255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656864-9961-4FE2-BF57-645430F988EF}"/>
              </a:ext>
            </a:extLst>
          </p:cNvPr>
          <p:cNvSpPr txBox="1"/>
          <p:nvPr/>
        </p:nvSpPr>
        <p:spPr>
          <a:xfrm>
            <a:off x="4349985" y="1782008"/>
            <a:ext cx="7453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실내 환경으로 발생하는 제약</a:t>
            </a:r>
            <a:endParaRPr lang="en-US" altLang="ko-KR" sz="20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19F5E-C354-4895-831A-AEC080A409A9}"/>
              </a:ext>
            </a:extLst>
          </p:cNvPr>
          <p:cNvSpPr txBox="1"/>
          <p:nvPr/>
        </p:nvSpPr>
        <p:spPr>
          <a:xfrm>
            <a:off x="4343388" y="2589846"/>
            <a:ext cx="74533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Guide Line(</a:t>
            </a:r>
            <a:r>
              <a:rPr lang="ko-KR" altLang="en-US" sz="2000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차선</a:t>
            </a:r>
            <a:r>
              <a:rPr lang="en-US" altLang="ko-KR" sz="2000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) </a:t>
            </a:r>
            <a:r>
              <a:rPr lang="ko-KR" altLang="en-US" sz="2000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부재</a:t>
            </a:r>
            <a:endParaRPr lang="en-US" altLang="ko-KR" sz="2000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endParaRPr lang="en-US" altLang="ko-KR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센서의 물리적 한계</a:t>
            </a:r>
            <a:r>
              <a:rPr lang="en-US" altLang="ko-KR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(LIDAR / LRF Sensor)</a:t>
            </a: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1C7EF56E-63DA-474B-87E3-141608C27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542914"/>
              </p:ext>
            </p:extLst>
          </p:nvPr>
        </p:nvGraphicFramePr>
        <p:xfrm>
          <a:off x="1690158" y="4139770"/>
          <a:ext cx="7390571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3692">
                  <a:extLst>
                    <a:ext uri="{9D8B030D-6E8A-4147-A177-3AD203B41FA5}">
                      <a16:colId xmlns:a16="http://schemas.microsoft.com/office/drawing/2014/main" val="53677418"/>
                    </a:ext>
                  </a:extLst>
                </a:gridCol>
                <a:gridCol w="3568470">
                  <a:extLst>
                    <a:ext uri="{9D8B030D-6E8A-4147-A177-3AD203B41FA5}">
                      <a16:colId xmlns:a16="http://schemas.microsoft.com/office/drawing/2014/main" val="2379104233"/>
                    </a:ext>
                  </a:extLst>
                </a:gridCol>
                <a:gridCol w="1948409">
                  <a:extLst>
                    <a:ext uri="{9D8B030D-6E8A-4147-A177-3AD203B41FA5}">
                      <a16:colId xmlns:a16="http://schemas.microsoft.com/office/drawing/2014/main" val="1663188"/>
                    </a:ext>
                  </a:extLst>
                </a:gridCol>
              </a:tblGrid>
              <a:tr h="3009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n>
                            <a:solidFill>
                              <a:schemeClr val="accent3">
                                <a:lumMod val="20000"/>
                                <a:lumOff val="80000"/>
                              </a:schemeClr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n>
                            <a:solidFill>
                              <a:schemeClr val="accent3">
                                <a:lumMod val="20000"/>
                                <a:lumOff val="80000"/>
                              </a:schemeClr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n>
                            <a:solidFill>
                              <a:schemeClr val="accent3">
                                <a:lumMod val="20000"/>
                                <a:lumOff val="80000"/>
                              </a:schemeClr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한계점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509551"/>
                  </a:ext>
                </a:extLst>
              </a:tr>
              <a:tr h="4912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환경에서의</a:t>
                      </a:r>
                      <a:endParaRPr lang="en-US" altLang="ko-KR" sz="10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0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분산 이미지 처리 프레임워크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분산환경 기반의 이미지 저장 및 영상처리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구글 클라우드 플랫폼에 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의존성이 있으며</a:t>
                      </a:r>
                      <a:r>
                        <a:rPr lang="en-US" altLang="ko-KR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부하가 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180816"/>
                  </a:ext>
                </a:extLst>
              </a:tr>
              <a:tr h="7198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AWS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Serverless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computing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기반</a:t>
                      </a:r>
                      <a:endParaRPr lang="en-US" altLang="ko-KR" sz="12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딥러닝 이미지 </a:t>
                      </a:r>
                      <a:endParaRPr lang="en-US" altLang="ko-KR" sz="12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 서비스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Aws Core Cloud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 활용하여 딥러닝 기반의</a:t>
                      </a:r>
                      <a:endParaRPr lang="en-US" altLang="ko-KR" sz="12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이미지 인식 시스템 구축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신경망 모델의 학습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부분에서 서버를 활용한 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사례로</a:t>
                      </a:r>
                      <a:r>
                        <a:rPr lang="en-US" altLang="ko-KR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자율주행 카트의 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분산 클라우드 환경에 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직접 적용 어려움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694696"/>
                  </a:ext>
                </a:extLst>
              </a:tr>
              <a:tr h="699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서버 환경에서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Lidar</a:t>
                      </a:r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센서와 </a:t>
                      </a:r>
                      <a:r>
                        <a:rPr lang="en-US" altLang="ko-KR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Yolo v3</a:t>
                      </a:r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활용한 </a:t>
                      </a:r>
                      <a:r>
                        <a:rPr lang="en-US" altLang="ko-KR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360</a:t>
                      </a:r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 영상</a:t>
                      </a:r>
                      <a:endParaRPr lang="en-US" altLang="ko-KR" sz="11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 시스템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LIDAR 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센서</a:t>
                      </a:r>
                      <a:r>
                        <a:rPr lang="en-US" altLang="ko-KR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360</a:t>
                      </a:r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 카메라 기반 클라우드</a:t>
                      </a:r>
                      <a:endParaRPr lang="en-US" altLang="ko-KR" sz="12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환경에서 동작하는 영상인식 시스템 구현</a:t>
                      </a:r>
                      <a:endParaRPr lang="en-US" altLang="ko-KR" sz="120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360</a:t>
                      </a:r>
                      <a:r>
                        <a:rPr lang="ko-KR" altLang="en-US" sz="105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 카메라의 왜곡 </a:t>
                      </a:r>
                      <a:endParaRPr lang="en-US" altLang="ko-KR" sz="1050" b="0" dirty="0">
                        <a:ln>
                          <a:solidFill>
                            <a:schemeClr val="tx1"/>
                          </a:solidFill>
                        </a:ln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05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현상으로 인해 객체 인식률이 미흡함</a:t>
                      </a:r>
                      <a:r>
                        <a:rPr lang="en-US" altLang="ko-KR" sz="1050" b="0" dirty="0">
                          <a:ln>
                            <a:solidFill>
                              <a:schemeClr val="tx1"/>
                            </a:solidFill>
                          </a:ln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33658"/>
                  </a:ext>
                </a:extLst>
              </a:tr>
            </a:tbl>
          </a:graphicData>
        </a:graphic>
      </p:graphicFrame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DF57A761-C5FE-4BCA-8744-4A2FE40C0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34422" y="59536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1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8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2892919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37978" y="3103004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13745" y="4003377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3118471" y="3287668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연구 목표 및 개념 설계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38F8EC7-7388-444C-8C77-DDAFA6777EF3}"/>
              </a:ext>
            </a:extLst>
          </p:cNvPr>
          <p:cNvGrpSpPr/>
          <p:nvPr/>
        </p:nvGrpSpPr>
        <p:grpSpPr>
          <a:xfrm>
            <a:off x="1711915" y="1683187"/>
            <a:ext cx="2977468" cy="1200329"/>
            <a:chOff x="6176216" y="2942960"/>
            <a:chExt cx="2977468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2A6E2F-6A1A-4BE7-8D74-C9260FAF6175}"/>
                </a:ext>
              </a:extLst>
            </p:cNvPr>
            <p:cNvSpPr txBox="1"/>
            <p:nvPr/>
          </p:nvSpPr>
          <p:spPr>
            <a:xfrm>
              <a:off x="6176216" y="2942960"/>
              <a:ext cx="29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Autonomous</a:t>
              </a:r>
            </a:p>
            <a:p>
              <a:r>
                <a:rPr lang="en-US" altLang="ko-KR" sz="3600" b="1" spc="-113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0374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Malgun Gothic Semilight" panose="020B0503020000020004" pitchFamily="34" charset="-127"/>
                </a:rPr>
                <a:t>Vehicle</a:t>
              </a:r>
              <a:endPara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A18C4C4-2D4A-42B7-8F7C-8A87AE3046FF}"/>
                </a:ext>
              </a:extLst>
            </p:cNvPr>
            <p:cNvSpPr/>
            <p:nvPr/>
          </p:nvSpPr>
          <p:spPr>
            <a:xfrm>
              <a:off x="6270928" y="3495023"/>
              <a:ext cx="2623689" cy="56779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pic>
        <p:nvPicPr>
          <p:cNvPr id="9" name="그래픽 8" descr="부분적으로 선택 표시된 클립보드">
            <a:extLst>
              <a:ext uri="{FF2B5EF4-FFF2-40B4-BE49-F238E27FC236}">
                <a16:creationId xmlns:a16="http://schemas.microsoft.com/office/drawing/2014/main" id="{1A0F3B63-9F55-4837-9BE9-FD6328C09F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44796" y="3087572"/>
            <a:ext cx="1046525" cy="104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4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연구 목표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400297-1067-4BC0-93CC-51EB8325C45C}"/>
              </a:ext>
            </a:extLst>
          </p:cNvPr>
          <p:cNvSpPr txBox="1"/>
          <p:nvPr/>
        </p:nvSpPr>
        <p:spPr>
          <a:xfrm>
            <a:off x="1753429" y="1723201"/>
            <a:ext cx="6052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실내 자율주행 카트에서의 </a:t>
            </a:r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Edge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</a:t>
            </a:r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–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</a:t>
            </a:r>
            <a:r>
              <a:rPr lang="en-US" altLang="ko-KR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Core</a:t>
            </a:r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 </a:t>
            </a:r>
            <a:endParaRPr lang="en-US" altLang="ko-KR" sz="24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  <a:p>
            <a:r>
              <a:rPr lang="ko-KR" altLang="en-US" sz="24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3020000020004" pitchFamily="34" charset="-127"/>
              </a:rPr>
              <a:t>클라우드 프로토타입 구축</a:t>
            </a:r>
            <a:endParaRPr lang="en-US" altLang="ko-KR" sz="24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3020000020004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B328DA7-4CC7-4D35-96EC-AE892C766092}"/>
              </a:ext>
            </a:extLst>
          </p:cNvPr>
          <p:cNvSpPr/>
          <p:nvPr/>
        </p:nvSpPr>
        <p:spPr>
          <a:xfrm>
            <a:off x="1821442" y="2525808"/>
            <a:ext cx="6052978" cy="4571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800EE24-60A4-49A9-A8DB-F4F60676AB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1601" y="2379601"/>
            <a:ext cx="17322244" cy="853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68128000">
            <a:extLst>
              <a:ext uri="{FF2B5EF4-FFF2-40B4-BE49-F238E27FC236}">
                <a16:creationId xmlns:a16="http://schemas.microsoft.com/office/drawing/2014/main" id="{70F2F8C5-8CF2-4014-BCA9-8527A3043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168" y="2806360"/>
            <a:ext cx="6619598" cy="3675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181A40B3-61A1-4316-91C0-A8DC8AAE4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24204" y="58890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18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9153684" cy="1435834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617203" cy="68507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TextBox 2"/>
          <p:cNvSpPr txBox="1"/>
          <p:nvPr/>
        </p:nvSpPr>
        <p:spPr>
          <a:xfrm>
            <a:off x="479126" y="312106"/>
            <a:ext cx="10310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ln>
                  <a:solidFill>
                    <a:schemeClr val="accent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6000" dirty="0">
              <a:ln>
                <a:solidFill>
                  <a:schemeClr val="accent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654893" y="1327769"/>
            <a:ext cx="679515" cy="0"/>
          </a:xfrm>
          <a:prstGeom prst="line">
            <a:avLst/>
          </a:prstGeom>
          <a:ln w="571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22A1CF4-B2C0-4954-A13A-1E42CDE6A6CE}"/>
              </a:ext>
            </a:extLst>
          </p:cNvPr>
          <p:cNvSpPr txBox="1"/>
          <p:nvPr/>
        </p:nvSpPr>
        <p:spPr>
          <a:xfrm>
            <a:off x="1753429" y="496771"/>
            <a:ext cx="645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+mj-ea"/>
                <a:ea typeface="+mj-ea"/>
                <a:cs typeface="Malgun Gothic Semilight" panose="020B0503020000020004" pitchFamily="34" charset="-127"/>
              </a:rPr>
              <a:t>개념 설계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6C4863-23D3-4715-A0E1-EC1B5A1F1E3D}"/>
              </a:ext>
            </a:extLst>
          </p:cNvPr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601BDA-B99F-4BD1-BF70-077588535407}"/>
              </a:ext>
            </a:extLst>
          </p:cNvPr>
          <p:cNvSpPr txBox="1"/>
          <p:nvPr/>
        </p:nvSpPr>
        <p:spPr>
          <a:xfrm>
            <a:off x="4791912" y="3130961"/>
            <a:ext cx="42921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Text Recognition</a:t>
            </a:r>
          </a:p>
          <a:p>
            <a:endParaRPr lang="en-US" altLang="ko-KR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  <a:p>
            <a:pPr marL="571500" indent="-571500">
              <a:buFontTx/>
              <a:buChar char="-"/>
            </a:pPr>
            <a:endParaRPr lang="en-US" altLang="ko-KR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  <a:p>
            <a:pPr marL="571500" indent="-571500">
              <a:buFontTx/>
              <a:buChar char="-"/>
            </a:pPr>
            <a:endParaRPr lang="en-US" altLang="ko-KR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3600" b="1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03741"/>
                </a:solidFill>
                <a:latin typeface="Abadi" panose="020B0604020104020204" pitchFamily="34" charset="0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Human Recognition</a:t>
            </a:r>
            <a:endParaRPr lang="ko-KR" altLang="en-US" sz="3600" b="1" spc="-11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03741"/>
              </a:solidFill>
              <a:latin typeface="Abadi" panose="020B0604020104020204" pitchFamily="34" charset="0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560C66-DC47-4A27-A6DD-F0EF3C777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3429" y="1611638"/>
            <a:ext cx="3030928" cy="34393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D51934-9FE1-4BF0-8F58-9A313C9449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949" t="3885" b="4845"/>
          <a:stretch/>
        </p:blipFill>
        <p:spPr>
          <a:xfrm>
            <a:off x="2297336" y="5306056"/>
            <a:ext cx="1806888" cy="13744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5FFC21-0A2B-4C1E-A14F-EDDF98380D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3363" y="1750856"/>
            <a:ext cx="895863" cy="565599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BFB7A132-77F1-4CA1-8708-967D119755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430" y="2571502"/>
            <a:ext cx="317196" cy="226056"/>
          </a:xfrm>
          <a:prstGeom prst="rect">
            <a:avLst/>
          </a:prstGeom>
        </p:spPr>
      </p:pic>
      <p:pic>
        <p:nvPicPr>
          <p:cNvPr id="7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8EA29321-4720-46E9-83DD-7744AC47AC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76095" y="58254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243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6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오늘의PPT색상테마031_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992</TotalTime>
  <Words>788</Words>
  <Application>Microsoft Office PowerPoint</Application>
  <PresentationFormat>화면 슬라이드 쇼(4:3)</PresentationFormat>
  <Paragraphs>198</Paragraphs>
  <Slides>25</Slides>
  <Notes>0</Notes>
  <HiddenSlides>0</HiddenSlides>
  <MMClips>19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4" baseType="lpstr">
      <vt:lpstr>나눔바른펜</vt:lpstr>
      <vt:lpstr>Apple SD Gothic Neo</vt:lpstr>
      <vt:lpstr>Calibri</vt:lpstr>
      <vt:lpstr>Calibri Light</vt:lpstr>
      <vt:lpstr>맑은 고딕</vt:lpstr>
      <vt:lpstr>나눔바른고딕</vt:lpstr>
      <vt:lpstr>Abadi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2015102747@office.khu.ac.kr</cp:lastModifiedBy>
  <cp:revision>79</cp:revision>
  <dcterms:created xsi:type="dcterms:W3CDTF">2015-01-21T11:35:38Z</dcterms:created>
  <dcterms:modified xsi:type="dcterms:W3CDTF">2020-12-03T09:45:55Z</dcterms:modified>
</cp:coreProperties>
</file>

<file path=docProps/thumbnail.jpeg>
</file>